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8288000" cy="10287000"/>
  <p:notesSz cx="6858000" cy="9144000"/>
  <p:embeddedFontLst>
    <p:embeddedFont>
      <p:font typeface="Aileron" panose="020B0604020202020204" charset="0"/>
      <p:regular r:id="rId15"/>
    </p:embeddedFont>
    <p:embeddedFont>
      <p:font typeface="Aileron Bold" panose="020B0604020202020204" charset="0"/>
      <p:regular r:id="rId16"/>
    </p:embeddedFont>
    <p:embeddedFont>
      <p:font typeface="Canva Sans" panose="020B0604020202020204" charset="0"/>
      <p:regular r:id="rId17"/>
    </p:embeddedFont>
    <p:embeddedFont>
      <p:font typeface="Canva Sans Bold" panose="020B0604020202020204" charset="0"/>
      <p:regular r:id="rId18"/>
    </p:embeddedFont>
    <p:embeddedFont>
      <p:font typeface="Libre Franklin Bold" panose="020B0604020202020204" charset="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648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sv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jpe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5.sv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11.png"/><Relationship Id="rId4" Type="http://schemas.openxmlformats.org/officeDocument/2006/relationships/image" Target="../media/image29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image" Target="../media/image15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image" Target="../media/image1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image" Target="../media/image19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8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jpeg"/><Relationship Id="rId4" Type="http://schemas.openxmlformats.org/officeDocument/2006/relationships/image" Target="../media/image8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2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18555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 rot="-2700000">
            <a:off x="11443433" y="-967052"/>
            <a:ext cx="4436785" cy="2724654"/>
            <a:chOff x="0" y="0"/>
            <a:chExt cx="1168536" cy="71760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168536" cy="717604"/>
            </a:xfrm>
            <a:custGeom>
              <a:avLst/>
              <a:gdLst/>
              <a:ahLst/>
              <a:cxnLst/>
              <a:rect l="l" t="t" r="r" b="b"/>
              <a:pathLst>
                <a:path w="1168536" h="717604">
                  <a:moveTo>
                    <a:pt x="52348" y="0"/>
                  </a:moveTo>
                  <a:lnTo>
                    <a:pt x="1116188" y="0"/>
                  </a:lnTo>
                  <a:cubicBezTo>
                    <a:pt x="1145099" y="0"/>
                    <a:pt x="1168536" y="23437"/>
                    <a:pt x="1168536" y="52348"/>
                  </a:cubicBezTo>
                  <a:lnTo>
                    <a:pt x="1168536" y="665256"/>
                  </a:lnTo>
                  <a:cubicBezTo>
                    <a:pt x="1168536" y="679140"/>
                    <a:pt x="1163021" y="692455"/>
                    <a:pt x="1153204" y="702272"/>
                  </a:cubicBezTo>
                  <a:cubicBezTo>
                    <a:pt x="1143386" y="712089"/>
                    <a:pt x="1130071" y="717604"/>
                    <a:pt x="1116188" y="717604"/>
                  </a:cubicBezTo>
                  <a:lnTo>
                    <a:pt x="52348" y="717604"/>
                  </a:lnTo>
                  <a:cubicBezTo>
                    <a:pt x="23437" y="717604"/>
                    <a:pt x="0" y="694167"/>
                    <a:pt x="0" y="665256"/>
                  </a:cubicBezTo>
                  <a:lnTo>
                    <a:pt x="0" y="52348"/>
                  </a:lnTo>
                  <a:cubicBezTo>
                    <a:pt x="0" y="23437"/>
                    <a:pt x="23437" y="0"/>
                    <a:pt x="52348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8470">
                    <a:alpha val="100000"/>
                  </a:srgbClr>
                </a:gs>
                <a:gs pos="100000">
                  <a:srgbClr val="015C62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168536" cy="7557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 rot="-2700000">
            <a:off x="13612238" y="8036738"/>
            <a:ext cx="7641145" cy="2611702"/>
            <a:chOff x="0" y="0"/>
            <a:chExt cx="2012483" cy="68785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012483" cy="687856"/>
            </a:xfrm>
            <a:custGeom>
              <a:avLst/>
              <a:gdLst/>
              <a:ahLst/>
              <a:cxnLst/>
              <a:rect l="l" t="t" r="r" b="b"/>
              <a:pathLst>
                <a:path w="2012483" h="687856">
                  <a:moveTo>
                    <a:pt x="30396" y="0"/>
                  </a:moveTo>
                  <a:lnTo>
                    <a:pt x="1982087" y="0"/>
                  </a:lnTo>
                  <a:cubicBezTo>
                    <a:pt x="1990148" y="0"/>
                    <a:pt x="1997880" y="3202"/>
                    <a:pt x="2003580" y="8903"/>
                  </a:cubicBezTo>
                  <a:cubicBezTo>
                    <a:pt x="2009280" y="14603"/>
                    <a:pt x="2012483" y="22334"/>
                    <a:pt x="2012483" y="30396"/>
                  </a:cubicBezTo>
                  <a:lnTo>
                    <a:pt x="2012483" y="657460"/>
                  </a:lnTo>
                  <a:cubicBezTo>
                    <a:pt x="2012483" y="674247"/>
                    <a:pt x="1998874" y="687856"/>
                    <a:pt x="1982087" y="687856"/>
                  </a:cubicBezTo>
                  <a:lnTo>
                    <a:pt x="30396" y="687856"/>
                  </a:lnTo>
                  <a:cubicBezTo>
                    <a:pt x="22334" y="687856"/>
                    <a:pt x="14603" y="684653"/>
                    <a:pt x="8903" y="678953"/>
                  </a:cubicBezTo>
                  <a:cubicBezTo>
                    <a:pt x="3202" y="673253"/>
                    <a:pt x="0" y="665522"/>
                    <a:pt x="0" y="657460"/>
                  </a:cubicBezTo>
                  <a:lnTo>
                    <a:pt x="0" y="30396"/>
                  </a:lnTo>
                  <a:cubicBezTo>
                    <a:pt x="0" y="22334"/>
                    <a:pt x="3202" y="14603"/>
                    <a:pt x="8903" y="8903"/>
                  </a:cubicBezTo>
                  <a:cubicBezTo>
                    <a:pt x="14603" y="3202"/>
                    <a:pt x="22334" y="0"/>
                    <a:pt x="30396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8470">
                    <a:alpha val="100000"/>
                  </a:srgbClr>
                </a:gs>
                <a:gs pos="100000">
                  <a:srgbClr val="015C62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CA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2012483" cy="7259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 rot="-2700000">
            <a:off x="16256453" y="5791671"/>
            <a:ext cx="5238617" cy="1968818"/>
            <a:chOff x="0" y="0"/>
            <a:chExt cx="1379718" cy="518536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379718" cy="518536"/>
            </a:xfrm>
            <a:custGeom>
              <a:avLst/>
              <a:gdLst/>
              <a:ahLst/>
              <a:cxnLst/>
              <a:rect l="l" t="t" r="r" b="b"/>
              <a:pathLst>
                <a:path w="1379718" h="518536">
                  <a:moveTo>
                    <a:pt x="44336" y="0"/>
                  </a:moveTo>
                  <a:lnTo>
                    <a:pt x="1335382" y="0"/>
                  </a:lnTo>
                  <a:cubicBezTo>
                    <a:pt x="1359868" y="0"/>
                    <a:pt x="1379718" y="19850"/>
                    <a:pt x="1379718" y="44336"/>
                  </a:cubicBezTo>
                  <a:lnTo>
                    <a:pt x="1379718" y="474201"/>
                  </a:lnTo>
                  <a:cubicBezTo>
                    <a:pt x="1379718" y="498687"/>
                    <a:pt x="1359868" y="518536"/>
                    <a:pt x="1335382" y="518536"/>
                  </a:cubicBezTo>
                  <a:lnTo>
                    <a:pt x="44336" y="518536"/>
                  </a:lnTo>
                  <a:cubicBezTo>
                    <a:pt x="19850" y="518536"/>
                    <a:pt x="0" y="498687"/>
                    <a:pt x="0" y="474201"/>
                  </a:cubicBezTo>
                  <a:lnTo>
                    <a:pt x="0" y="44336"/>
                  </a:lnTo>
                  <a:cubicBezTo>
                    <a:pt x="0" y="19850"/>
                    <a:pt x="19850" y="0"/>
                    <a:pt x="44336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8470">
                    <a:alpha val="100000"/>
                  </a:srgbClr>
                </a:gs>
                <a:gs pos="100000">
                  <a:srgbClr val="015C62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CA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1379718" cy="5566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 rot="-2700000">
            <a:off x="12935916" y="4105330"/>
            <a:ext cx="7000728" cy="2724654"/>
            <a:chOff x="0" y="0"/>
            <a:chExt cx="1843813" cy="717604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843813" cy="717604"/>
            </a:xfrm>
            <a:custGeom>
              <a:avLst/>
              <a:gdLst/>
              <a:ahLst/>
              <a:cxnLst/>
              <a:rect l="l" t="t" r="r" b="b"/>
              <a:pathLst>
                <a:path w="1843813" h="717604">
                  <a:moveTo>
                    <a:pt x="33176" y="0"/>
                  </a:moveTo>
                  <a:lnTo>
                    <a:pt x="1810637" y="0"/>
                  </a:lnTo>
                  <a:cubicBezTo>
                    <a:pt x="1819436" y="0"/>
                    <a:pt x="1827874" y="3495"/>
                    <a:pt x="1834096" y="9717"/>
                  </a:cubicBezTo>
                  <a:cubicBezTo>
                    <a:pt x="1840318" y="15939"/>
                    <a:pt x="1843813" y="24377"/>
                    <a:pt x="1843813" y="33176"/>
                  </a:cubicBezTo>
                  <a:lnTo>
                    <a:pt x="1843813" y="684428"/>
                  </a:lnTo>
                  <a:cubicBezTo>
                    <a:pt x="1843813" y="693227"/>
                    <a:pt x="1840318" y="701666"/>
                    <a:pt x="1834096" y="707887"/>
                  </a:cubicBezTo>
                  <a:cubicBezTo>
                    <a:pt x="1827874" y="714109"/>
                    <a:pt x="1819436" y="717604"/>
                    <a:pt x="1810637" y="717604"/>
                  </a:cubicBezTo>
                  <a:lnTo>
                    <a:pt x="33176" y="717604"/>
                  </a:lnTo>
                  <a:cubicBezTo>
                    <a:pt x="14853" y="717604"/>
                    <a:pt x="0" y="702751"/>
                    <a:pt x="0" y="684428"/>
                  </a:cubicBezTo>
                  <a:lnTo>
                    <a:pt x="0" y="33176"/>
                  </a:lnTo>
                  <a:cubicBezTo>
                    <a:pt x="0" y="14853"/>
                    <a:pt x="14853" y="0"/>
                    <a:pt x="33176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8470">
                    <a:alpha val="100000"/>
                  </a:srgbClr>
                </a:gs>
                <a:gs pos="100000">
                  <a:srgbClr val="015C62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CA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1843813" cy="7557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 rot="-2700000">
            <a:off x="15854381" y="666888"/>
            <a:ext cx="4328570" cy="2724654"/>
            <a:chOff x="0" y="0"/>
            <a:chExt cx="1140035" cy="717604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140035" cy="717604"/>
            </a:xfrm>
            <a:custGeom>
              <a:avLst/>
              <a:gdLst/>
              <a:ahLst/>
              <a:cxnLst/>
              <a:rect l="l" t="t" r="r" b="b"/>
              <a:pathLst>
                <a:path w="1140035" h="717604">
                  <a:moveTo>
                    <a:pt x="53657" y="0"/>
                  </a:moveTo>
                  <a:lnTo>
                    <a:pt x="1086378" y="0"/>
                  </a:lnTo>
                  <a:cubicBezTo>
                    <a:pt x="1100609" y="0"/>
                    <a:pt x="1114257" y="5653"/>
                    <a:pt x="1124319" y="15716"/>
                  </a:cubicBezTo>
                  <a:cubicBezTo>
                    <a:pt x="1134382" y="25778"/>
                    <a:pt x="1140035" y="39426"/>
                    <a:pt x="1140035" y="53657"/>
                  </a:cubicBezTo>
                  <a:lnTo>
                    <a:pt x="1140035" y="663948"/>
                  </a:lnTo>
                  <a:cubicBezTo>
                    <a:pt x="1140035" y="678178"/>
                    <a:pt x="1134382" y="691826"/>
                    <a:pt x="1124319" y="701889"/>
                  </a:cubicBezTo>
                  <a:cubicBezTo>
                    <a:pt x="1114257" y="711951"/>
                    <a:pt x="1100609" y="717604"/>
                    <a:pt x="1086378" y="717604"/>
                  </a:cubicBezTo>
                  <a:lnTo>
                    <a:pt x="53657" y="717604"/>
                  </a:lnTo>
                  <a:cubicBezTo>
                    <a:pt x="39426" y="717604"/>
                    <a:pt x="25778" y="711951"/>
                    <a:pt x="15716" y="701889"/>
                  </a:cubicBezTo>
                  <a:cubicBezTo>
                    <a:pt x="5653" y="691826"/>
                    <a:pt x="0" y="678178"/>
                    <a:pt x="0" y="663948"/>
                  </a:cubicBezTo>
                  <a:lnTo>
                    <a:pt x="0" y="53657"/>
                  </a:lnTo>
                  <a:cubicBezTo>
                    <a:pt x="0" y="39426"/>
                    <a:pt x="5653" y="25778"/>
                    <a:pt x="15716" y="15716"/>
                  </a:cubicBezTo>
                  <a:cubicBezTo>
                    <a:pt x="25778" y="5653"/>
                    <a:pt x="39426" y="0"/>
                    <a:pt x="53657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8470">
                    <a:alpha val="100000"/>
                  </a:srgbClr>
                </a:gs>
                <a:gs pos="100000">
                  <a:srgbClr val="015C62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CA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1140035" cy="7557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 rot="-2700000">
            <a:off x="12922346" y="-56073"/>
            <a:ext cx="5591647" cy="1676931"/>
            <a:chOff x="0" y="0"/>
            <a:chExt cx="1472697" cy="441661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472697" cy="441661"/>
            </a:xfrm>
            <a:custGeom>
              <a:avLst/>
              <a:gdLst/>
              <a:ahLst/>
              <a:cxnLst/>
              <a:rect l="l" t="t" r="r" b="b"/>
              <a:pathLst>
                <a:path w="1472697" h="441661">
                  <a:moveTo>
                    <a:pt x="41537" y="0"/>
                  </a:moveTo>
                  <a:lnTo>
                    <a:pt x="1431161" y="0"/>
                  </a:lnTo>
                  <a:cubicBezTo>
                    <a:pt x="1454101" y="0"/>
                    <a:pt x="1472697" y="18597"/>
                    <a:pt x="1472697" y="41537"/>
                  </a:cubicBezTo>
                  <a:lnTo>
                    <a:pt x="1472697" y="400124"/>
                  </a:lnTo>
                  <a:cubicBezTo>
                    <a:pt x="1472697" y="411141"/>
                    <a:pt x="1468321" y="421706"/>
                    <a:pt x="1460531" y="429495"/>
                  </a:cubicBezTo>
                  <a:cubicBezTo>
                    <a:pt x="1452742" y="437285"/>
                    <a:pt x="1442177" y="441661"/>
                    <a:pt x="1431161" y="441661"/>
                  </a:cubicBezTo>
                  <a:lnTo>
                    <a:pt x="41537" y="441661"/>
                  </a:lnTo>
                  <a:cubicBezTo>
                    <a:pt x="30520" y="441661"/>
                    <a:pt x="19955" y="437285"/>
                    <a:pt x="12166" y="429495"/>
                  </a:cubicBezTo>
                  <a:cubicBezTo>
                    <a:pt x="4376" y="421706"/>
                    <a:pt x="0" y="411141"/>
                    <a:pt x="0" y="400124"/>
                  </a:cubicBezTo>
                  <a:lnTo>
                    <a:pt x="0" y="41537"/>
                  </a:lnTo>
                  <a:cubicBezTo>
                    <a:pt x="0" y="30520"/>
                    <a:pt x="4376" y="19955"/>
                    <a:pt x="12166" y="12166"/>
                  </a:cubicBezTo>
                  <a:cubicBezTo>
                    <a:pt x="19955" y="4376"/>
                    <a:pt x="30520" y="0"/>
                    <a:pt x="41537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8470">
                    <a:alpha val="100000"/>
                  </a:srgbClr>
                </a:gs>
                <a:gs pos="100000">
                  <a:srgbClr val="015C62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CA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1472697" cy="4797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1" name="Freeform 21"/>
          <p:cNvSpPr/>
          <p:nvPr/>
        </p:nvSpPr>
        <p:spPr>
          <a:xfrm>
            <a:off x="8574114" y="420822"/>
            <a:ext cx="9445357" cy="9445357"/>
          </a:xfrm>
          <a:custGeom>
            <a:avLst/>
            <a:gdLst/>
            <a:ahLst/>
            <a:cxnLst/>
            <a:rect l="l" t="t" r="r" b="b"/>
            <a:pathLst>
              <a:path w="9445357" h="9445357">
                <a:moveTo>
                  <a:pt x="0" y="0"/>
                </a:moveTo>
                <a:lnTo>
                  <a:pt x="9445357" y="0"/>
                </a:lnTo>
                <a:lnTo>
                  <a:pt x="9445357" y="9445356"/>
                </a:lnTo>
                <a:lnTo>
                  <a:pt x="0" y="94453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22" name="Group 22"/>
          <p:cNvGrpSpPr/>
          <p:nvPr/>
        </p:nvGrpSpPr>
        <p:grpSpPr>
          <a:xfrm>
            <a:off x="8940786" y="787494"/>
            <a:ext cx="8712013" cy="8712013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19141" y="19141"/>
              <a:ext cx="774519" cy="774519"/>
            </a:xfrm>
            <a:custGeom>
              <a:avLst/>
              <a:gdLst/>
              <a:ahLst/>
              <a:cxnLst/>
              <a:rect l="l" t="t" r="r" b="b"/>
              <a:pathLst>
                <a:path w="774519" h="774519">
                  <a:moveTo>
                    <a:pt x="419934" y="13534"/>
                  </a:moveTo>
                  <a:lnTo>
                    <a:pt x="760984" y="354584"/>
                  </a:lnTo>
                  <a:cubicBezTo>
                    <a:pt x="779030" y="372630"/>
                    <a:pt x="779030" y="401888"/>
                    <a:pt x="760984" y="419934"/>
                  </a:cubicBezTo>
                  <a:lnTo>
                    <a:pt x="419934" y="760984"/>
                  </a:lnTo>
                  <a:cubicBezTo>
                    <a:pt x="401888" y="779030"/>
                    <a:pt x="372630" y="779030"/>
                    <a:pt x="354584" y="760984"/>
                  </a:cubicBezTo>
                  <a:lnTo>
                    <a:pt x="13534" y="419934"/>
                  </a:lnTo>
                  <a:cubicBezTo>
                    <a:pt x="-4512" y="401888"/>
                    <a:pt x="-4512" y="372630"/>
                    <a:pt x="13534" y="354584"/>
                  </a:cubicBezTo>
                  <a:lnTo>
                    <a:pt x="354584" y="13534"/>
                  </a:lnTo>
                  <a:cubicBezTo>
                    <a:pt x="372630" y="-4512"/>
                    <a:pt x="401888" y="-4512"/>
                    <a:pt x="419934" y="13534"/>
                  </a:cubicBezTo>
                  <a:close/>
                </a:path>
              </a:pathLst>
            </a:custGeom>
            <a:gradFill rotWithShape="1">
              <a:gsLst>
                <a:gs pos="0">
                  <a:srgbClr val="008470">
                    <a:alpha val="100000"/>
                  </a:srgbClr>
                </a:gs>
                <a:gs pos="100000">
                  <a:srgbClr val="015C62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CA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9376506" y="1223214"/>
            <a:ext cx="7840572" cy="7840572"/>
            <a:chOff x="0" y="0"/>
            <a:chExt cx="812800" cy="812800"/>
          </a:xfrm>
        </p:grpSpPr>
        <p:sp>
          <p:nvSpPr>
            <p:cNvPr id="26" name="Freeform 26"/>
            <p:cNvSpPr/>
            <p:nvPr/>
          </p:nvSpPr>
          <p:spPr>
            <a:xfrm>
              <a:off x="10634" y="10634"/>
              <a:ext cx="791532" cy="791532"/>
            </a:xfrm>
            <a:custGeom>
              <a:avLst/>
              <a:gdLst/>
              <a:ahLst/>
              <a:cxnLst/>
              <a:rect l="l" t="t" r="r" b="b"/>
              <a:pathLst>
                <a:path w="791532" h="791532">
                  <a:moveTo>
                    <a:pt x="413919" y="7519"/>
                  </a:moveTo>
                  <a:lnTo>
                    <a:pt x="784013" y="377613"/>
                  </a:lnTo>
                  <a:cubicBezTo>
                    <a:pt x="788827" y="382427"/>
                    <a:pt x="791532" y="388957"/>
                    <a:pt x="791532" y="395766"/>
                  </a:cubicBezTo>
                  <a:cubicBezTo>
                    <a:pt x="791532" y="402575"/>
                    <a:pt x="788827" y="409105"/>
                    <a:pt x="784013" y="413919"/>
                  </a:cubicBezTo>
                  <a:lnTo>
                    <a:pt x="413919" y="784013"/>
                  </a:lnTo>
                  <a:cubicBezTo>
                    <a:pt x="409105" y="788827"/>
                    <a:pt x="402575" y="791532"/>
                    <a:pt x="395766" y="791532"/>
                  </a:cubicBezTo>
                  <a:cubicBezTo>
                    <a:pt x="388957" y="791532"/>
                    <a:pt x="382427" y="788827"/>
                    <a:pt x="377613" y="784013"/>
                  </a:cubicBezTo>
                  <a:lnTo>
                    <a:pt x="7519" y="413919"/>
                  </a:lnTo>
                  <a:cubicBezTo>
                    <a:pt x="2705" y="409105"/>
                    <a:pt x="0" y="402575"/>
                    <a:pt x="0" y="395766"/>
                  </a:cubicBezTo>
                  <a:cubicBezTo>
                    <a:pt x="0" y="388957"/>
                    <a:pt x="2705" y="382427"/>
                    <a:pt x="7519" y="377613"/>
                  </a:cubicBezTo>
                  <a:lnTo>
                    <a:pt x="377613" y="7519"/>
                  </a:lnTo>
                  <a:cubicBezTo>
                    <a:pt x="382427" y="2705"/>
                    <a:pt x="388957" y="0"/>
                    <a:pt x="395766" y="0"/>
                  </a:cubicBezTo>
                  <a:cubicBezTo>
                    <a:pt x="402575" y="0"/>
                    <a:pt x="409105" y="2705"/>
                    <a:pt x="413919" y="7519"/>
                  </a:cubicBezTo>
                  <a:close/>
                </a:path>
              </a:pathLst>
            </a:custGeom>
            <a:blipFill>
              <a:blip r:embed="rId4"/>
              <a:stretch>
                <a:fillRect l="-70574" t="-1343" r="-11980" b="-1343"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9319356" y="8276768"/>
            <a:ext cx="4680357" cy="4680357"/>
            <a:chOff x="0" y="0"/>
            <a:chExt cx="812800" cy="812800"/>
          </a:xfrm>
        </p:grpSpPr>
        <p:sp>
          <p:nvSpPr>
            <p:cNvPr id="28" name="Freeform 28"/>
            <p:cNvSpPr/>
            <p:nvPr/>
          </p:nvSpPr>
          <p:spPr>
            <a:xfrm>
              <a:off x="35628" y="35628"/>
              <a:ext cx="741543" cy="741543"/>
            </a:xfrm>
            <a:custGeom>
              <a:avLst/>
              <a:gdLst/>
              <a:ahLst/>
              <a:cxnLst/>
              <a:rect l="l" t="t" r="r" b="b"/>
              <a:pathLst>
                <a:path w="741543" h="741543">
                  <a:moveTo>
                    <a:pt x="431594" y="25194"/>
                  </a:moveTo>
                  <a:lnTo>
                    <a:pt x="716350" y="309950"/>
                  </a:lnTo>
                  <a:cubicBezTo>
                    <a:pt x="749941" y="343541"/>
                    <a:pt x="749941" y="398003"/>
                    <a:pt x="716350" y="431594"/>
                  </a:cubicBezTo>
                  <a:lnTo>
                    <a:pt x="431594" y="716350"/>
                  </a:lnTo>
                  <a:cubicBezTo>
                    <a:pt x="398003" y="749941"/>
                    <a:pt x="343541" y="749941"/>
                    <a:pt x="309950" y="716350"/>
                  </a:cubicBezTo>
                  <a:lnTo>
                    <a:pt x="25194" y="431594"/>
                  </a:lnTo>
                  <a:cubicBezTo>
                    <a:pt x="-8397" y="398003"/>
                    <a:pt x="-8397" y="343541"/>
                    <a:pt x="25194" y="309950"/>
                  </a:cubicBezTo>
                  <a:lnTo>
                    <a:pt x="309950" y="25194"/>
                  </a:lnTo>
                  <a:cubicBezTo>
                    <a:pt x="343541" y="-8397"/>
                    <a:pt x="398003" y="-8397"/>
                    <a:pt x="431594" y="25194"/>
                  </a:cubicBezTo>
                  <a:close/>
                </a:path>
              </a:pathLst>
            </a:custGeom>
            <a:gradFill rotWithShape="1">
              <a:gsLst>
                <a:gs pos="0">
                  <a:srgbClr val="008470">
                    <a:alpha val="100000"/>
                  </a:srgbClr>
                </a:gs>
                <a:gs pos="100000">
                  <a:srgbClr val="015C62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CA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-1197323" y="8807839"/>
            <a:ext cx="9275266" cy="811030"/>
            <a:chOff x="0" y="0"/>
            <a:chExt cx="2344665" cy="205018"/>
          </a:xfrm>
        </p:grpSpPr>
        <p:sp>
          <p:nvSpPr>
            <p:cNvPr id="31" name="Freeform 31"/>
            <p:cNvSpPr/>
            <p:nvPr/>
          </p:nvSpPr>
          <p:spPr>
            <a:xfrm>
              <a:off x="8762" y="0"/>
              <a:ext cx="2327141" cy="205018"/>
            </a:xfrm>
            <a:custGeom>
              <a:avLst/>
              <a:gdLst/>
              <a:ahLst/>
              <a:cxnLst/>
              <a:rect l="l" t="t" r="r" b="b"/>
              <a:pathLst>
                <a:path w="2327141" h="205018">
                  <a:moveTo>
                    <a:pt x="2117678" y="0"/>
                  </a:moveTo>
                  <a:lnTo>
                    <a:pt x="6262" y="0"/>
                  </a:lnTo>
                  <a:cubicBezTo>
                    <a:pt x="3734" y="0"/>
                    <a:pt x="1454" y="1520"/>
                    <a:pt x="482" y="3853"/>
                  </a:cubicBezTo>
                  <a:cubicBezTo>
                    <a:pt x="-491" y="6186"/>
                    <a:pt x="35" y="8876"/>
                    <a:pt x="1814" y="10671"/>
                  </a:cubicBezTo>
                  <a:lnTo>
                    <a:pt x="183862" y="194347"/>
                  </a:lnTo>
                  <a:cubicBezTo>
                    <a:pt x="190630" y="201176"/>
                    <a:pt x="199847" y="205018"/>
                    <a:pt x="209462" y="205018"/>
                  </a:cubicBezTo>
                  <a:lnTo>
                    <a:pt x="2320878" y="205018"/>
                  </a:lnTo>
                  <a:cubicBezTo>
                    <a:pt x="2323406" y="205018"/>
                    <a:pt x="2325686" y="203498"/>
                    <a:pt x="2326659" y="201165"/>
                  </a:cubicBezTo>
                  <a:cubicBezTo>
                    <a:pt x="2327631" y="198831"/>
                    <a:pt x="2327106" y="196142"/>
                    <a:pt x="2325326" y="194347"/>
                  </a:cubicBezTo>
                  <a:lnTo>
                    <a:pt x="2143279" y="10671"/>
                  </a:lnTo>
                  <a:cubicBezTo>
                    <a:pt x="2136510" y="3842"/>
                    <a:pt x="2127294" y="0"/>
                    <a:pt x="2117678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15C62">
                    <a:alpha val="100000"/>
                  </a:srgbClr>
                </a:gs>
                <a:gs pos="100000">
                  <a:srgbClr val="008470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CA"/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101600" y="-38100"/>
              <a:ext cx="2141465" cy="2431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-1551091" y="668131"/>
            <a:ext cx="8533369" cy="1295729"/>
            <a:chOff x="0" y="0"/>
            <a:chExt cx="1337847" cy="203142"/>
          </a:xfrm>
        </p:grpSpPr>
        <p:sp>
          <p:nvSpPr>
            <p:cNvPr id="34" name="Freeform 34"/>
            <p:cNvSpPr/>
            <p:nvPr/>
          </p:nvSpPr>
          <p:spPr>
            <a:xfrm>
              <a:off x="9567" y="0"/>
              <a:ext cx="1318713" cy="203142"/>
            </a:xfrm>
            <a:custGeom>
              <a:avLst/>
              <a:gdLst/>
              <a:ahLst/>
              <a:cxnLst/>
              <a:rect l="l" t="t" r="r" b="b"/>
              <a:pathLst>
                <a:path w="1318713" h="203142">
                  <a:moveTo>
                    <a:pt x="209964" y="0"/>
                  </a:moveTo>
                  <a:lnTo>
                    <a:pt x="1311950" y="0"/>
                  </a:lnTo>
                  <a:cubicBezTo>
                    <a:pt x="1314686" y="0"/>
                    <a:pt x="1317152" y="1648"/>
                    <a:pt x="1318198" y="4175"/>
                  </a:cubicBezTo>
                  <a:cubicBezTo>
                    <a:pt x="1319245" y="6703"/>
                    <a:pt x="1318666" y="9612"/>
                    <a:pt x="1316731" y="11546"/>
                  </a:cubicBezTo>
                  <a:lnTo>
                    <a:pt x="1136630" y="191596"/>
                  </a:lnTo>
                  <a:cubicBezTo>
                    <a:pt x="1129235" y="198989"/>
                    <a:pt x="1119206" y="203142"/>
                    <a:pt x="1108750" y="203142"/>
                  </a:cubicBezTo>
                  <a:lnTo>
                    <a:pt x="6764" y="203142"/>
                  </a:lnTo>
                  <a:cubicBezTo>
                    <a:pt x="4028" y="203142"/>
                    <a:pt x="1562" y="201494"/>
                    <a:pt x="515" y="198967"/>
                  </a:cubicBezTo>
                  <a:cubicBezTo>
                    <a:pt x="-531" y="196440"/>
                    <a:pt x="47" y="193530"/>
                    <a:pt x="1982" y="191596"/>
                  </a:cubicBezTo>
                  <a:lnTo>
                    <a:pt x="182084" y="11546"/>
                  </a:lnTo>
                  <a:cubicBezTo>
                    <a:pt x="189479" y="4153"/>
                    <a:pt x="199507" y="0"/>
                    <a:pt x="20996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15C62">
                    <a:alpha val="100000"/>
                  </a:srgbClr>
                </a:gs>
                <a:gs pos="100000">
                  <a:srgbClr val="008470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CA"/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101600" y="-38100"/>
              <a:ext cx="1134647" cy="2412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6" name="Freeform 36"/>
          <p:cNvSpPr/>
          <p:nvPr/>
        </p:nvSpPr>
        <p:spPr>
          <a:xfrm>
            <a:off x="981461" y="800533"/>
            <a:ext cx="987111" cy="1030926"/>
          </a:xfrm>
          <a:custGeom>
            <a:avLst/>
            <a:gdLst/>
            <a:ahLst/>
            <a:cxnLst/>
            <a:rect l="l" t="t" r="r" b="b"/>
            <a:pathLst>
              <a:path w="987111" h="1030926">
                <a:moveTo>
                  <a:pt x="0" y="0"/>
                </a:moveTo>
                <a:lnTo>
                  <a:pt x="987111" y="0"/>
                </a:lnTo>
                <a:lnTo>
                  <a:pt x="987111" y="1030925"/>
                </a:lnTo>
                <a:lnTo>
                  <a:pt x="0" y="103092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37" name="TextBox 37"/>
          <p:cNvSpPr txBox="1"/>
          <p:nvPr/>
        </p:nvSpPr>
        <p:spPr>
          <a:xfrm>
            <a:off x="240469" y="2730266"/>
            <a:ext cx="7981950" cy="29343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840"/>
              </a:lnSpc>
            </a:pPr>
            <a:r>
              <a:rPr lang="en-US" sz="5600" b="1" spc="-224">
                <a:solidFill>
                  <a:srgbClr val="016465"/>
                </a:solidFill>
                <a:latin typeface="Libre Franklin Bold"/>
                <a:ea typeface="Libre Franklin Bold"/>
                <a:cs typeface="Libre Franklin Bold"/>
                <a:sym typeface="Libre Franklin Bold"/>
              </a:rPr>
              <a:t>Predicting Hospital Readmissions Using Machine Learning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73794" y="6017014"/>
            <a:ext cx="8115300" cy="2352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19"/>
              </a:lnSpc>
            </a:pPr>
            <a:r>
              <a:rPr lang="en-US" sz="2599" spc="-77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AI Solutions for Real-World Challenges</a:t>
            </a:r>
          </a:p>
          <a:p>
            <a:pPr algn="l">
              <a:lnSpc>
                <a:spcPts val="3119"/>
              </a:lnSpc>
            </a:pPr>
            <a:r>
              <a:rPr lang="en-US" sz="2599" spc="-77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Predicting Hospital Readmissions Using Machine Learning</a:t>
            </a:r>
          </a:p>
          <a:p>
            <a:pPr algn="l">
              <a:lnSpc>
                <a:spcPts val="3119"/>
              </a:lnSpc>
            </a:pPr>
            <a:r>
              <a:rPr lang="en-US" sz="2599" spc="-77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Humber College </a:t>
            </a:r>
          </a:p>
          <a:p>
            <a:pPr algn="l">
              <a:lnSpc>
                <a:spcPts val="3119"/>
              </a:lnSpc>
            </a:pPr>
            <a:r>
              <a:rPr lang="en-US" sz="2599" spc="-77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Instructor Hossein Pourmodheji</a:t>
            </a:r>
          </a:p>
          <a:p>
            <a:pPr algn="l">
              <a:lnSpc>
                <a:spcPts val="3119"/>
              </a:lnSpc>
            </a:pPr>
            <a:r>
              <a:rPr lang="en-US" sz="2599" spc="-77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Group Final Project – AIGC-5005</a:t>
            </a:r>
          </a:p>
          <a:p>
            <a:pPr algn="l">
              <a:lnSpc>
                <a:spcPts val="3119"/>
              </a:lnSpc>
            </a:pPr>
            <a:r>
              <a:rPr lang="en-US" sz="2599" spc="-77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Group Members: Julie Anne Pavel, Jose, Kirby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028700" y="8975229"/>
            <a:ext cx="2889509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 spc="-90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Prepared By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3281841" y="8975229"/>
            <a:ext cx="4180039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 b="1" spc="-90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Julie Anne Pa vel</a:t>
            </a:r>
          </a:p>
        </p:txBody>
      </p:sp>
      <p:sp>
        <p:nvSpPr>
          <p:cNvPr id="41" name="Freeform 41"/>
          <p:cNvSpPr/>
          <p:nvPr/>
        </p:nvSpPr>
        <p:spPr>
          <a:xfrm>
            <a:off x="-1197323" y="9618869"/>
            <a:ext cx="4536485" cy="307028"/>
          </a:xfrm>
          <a:custGeom>
            <a:avLst/>
            <a:gdLst/>
            <a:ahLst/>
            <a:cxnLst/>
            <a:rect l="l" t="t" r="r" b="b"/>
            <a:pathLst>
              <a:path w="4536485" h="307028">
                <a:moveTo>
                  <a:pt x="0" y="0"/>
                </a:moveTo>
                <a:lnTo>
                  <a:pt x="4536485" y="0"/>
                </a:lnTo>
                <a:lnTo>
                  <a:pt x="4536485" y="307028"/>
                </a:lnTo>
                <a:lnTo>
                  <a:pt x="0" y="30702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24748" r="-32437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42" name="Freeform 42"/>
          <p:cNvSpPr/>
          <p:nvPr/>
        </p:nvSpPr>
        <p:spPr>
          <a:xfrm>
            <a:off x="-1197323" y="1963860"/>
            <a:ext cx="3458785" cy="234089"/>
          </a:xfrm>
          <a:custGeom>
            <a:avLst/>
            <a:gdLst/>
            <a:ahLst/>
            <a:cxnLst/>
            <a:rect l="l" t="t" r="r" b="b"/>
            <a:pathLst>
              <a:path w="3458785" h="234089">
                <a:moveTo>
                  <a:pt x="0" y="0"/>
                </a:moveTo>
                <a:lnTo>
                  <a:pt x="3458785" y="0"/>
                </a:lnTo>
                <a:lnTo>
                  <a:pt x="3458785" y="234089"/>
                </a:lnTo>
                <a:lnTo>
                  <a:pt x="0" y="23408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24748" r="-32437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43" name="Freeform 43"/>
          <p:cNvSpPr/>
          <p:nvPr/>
        </p:nvSpPr>
        <p:spPr>
          <a:xfrm flipH="1">
            <a:off x="3339162" y="9618869"/>
            <a:ext cx="4536485" cy="307028"/>
          </a:xfrm>
          <a:custGeom>
            <a:avLst/>
            <a:gdLst/>
            <a:ahLst/>
            <a:cxnLst/>
            <a:rect l="l" t="t" r="r" b="b"/>
            <a:pathLst>
              <a:path w="4536485" h="307028">
                <a:moveTo>
                  <a:pt x="4536485" y="0"/>
                </a:moveTo>
                <a:lnTo>
                  <a:pt x="0" y="0"/>
                </a:lnTo>
                <a:lnTo>
                  <a:pt x="0" y="307028"/>
                </a:lnTo>
                <a:lnTo>
                  <a:pt x="4536485" y="307028"/>
                </a:lnTo>
                <a:lnTo>
                  <a:pt x="4536485" y="0"/>
                </a:lnTo>
                <a:close/>
              </a:path>
            </a:pathLst>
          </a:custGeom>
          <a:blipFill>
            <a:blip r:embed="rId7"/>
            <a:stretch>
              <a:fillRect t="-24748" r="-32437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44" name="Freeform 44"/>
          <p:cNvSpPr/>
          <p:nvPr/>
        </p:nvSpPr>
        <p:spPr>
          <a:xfrm flipH="1">
            <a:off x="2261462" y="1963860"/>
            <a:ext cx="3458785" cy="234089"/>
          </a:xfrm>
          <a:custGeom>
            <a:avLst/>
            <a:gdLst/>
            <a:ahLst/>
            <a:cxnLst/>
            <a:rect l="l" t="t" r="r" b="b"/>
            <a:pathLst>
              <a:path w="3458785" h="234089">
                <a:moveTo>
                  <a:pt x="3458784" y="0"/>
                </a:moveTo>
                <a:lnTo>
                  <a:pt x="0" y="0"/>
                </a:lnTo>
                <a:lnTo>
                  <a:pt x="0" y="234089"/>
                </a:lnTo>
                <a:lnTo>
                  <a:pt x="3458784" y="234089"/>
                </a:lnTo>
                <a:lnTo>
                  <a:pt x="3458784" y="0"/>
                </a:lnTo>
                <a:close/>
              </a:path>
            </a:pathLst>
          </a:custGeom>
          <a:blipFill>
            <a:blip r:embed="rId7"/>
            <a:stretch>
              <a:fillRect t="-24748" r="-32437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45" name="Freeform 45"/>
          <p:cNvSpPr/>
          <p:nvPr/>
        </p:nvSpPr>
        <p:spPr>
          <a:xfrm>
            <a:off x="8289094" y="1928654"/>
            <a:ext cx="1709812" cy="538591"/>
          </a:xfrm>
          <a:custGeom>
            <a:avLst/>
            <a:gdLst/>
            <a:ahLst/>
            <a:cxnLst/>
            <a:rect l="l" t="t" r="r" b="b"/>
            <a:pathLst>
              <a:path w="1709812" h="538591">
                <a:moveTo>
                  <a:pt x="0" y="0"/>
                </a:moveTo>
                <a:lnTo>
                  <a:pt x="1709812" y="0"/>
                </a:lnTo>
                <a:lnTo>
                  <a:pt x="1709812" y="538590"/>
                </a:lnTo>
                <a:lnTo>
                  <a:pt x="0" y="53859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46" name="Freeform 46"/>
          <p:cNvSpPr/>
          <p:nvPr/>
        </p:nvSpPr>
        <p:spPr>
          <a:xfrm>
            <a:off x="2426935" y="1046700"/>
            <a:ext cx="1709812" cy="538591"/>
          </a:xfrm>
          <a:custGeom>
            <a:avLst/>
            <a:gdLst/>
            <a:ahLst/>
            <a:cxnLst/>
            <a:rect l="l" t="t" r="r" b="b"/>
            <a:pathLst>
              <a:path w="1709812" h="538591">
                <a:moveTo>
                  <a:pt x="0" y="0"/>
                </a:moveTo>
                <a:lnTo>
                  <a:pt x="1709812" y="0"/>
                </a:lnTo>
                <a:lnTo>
                  <a:pt x="1709812" y="538591"/>
                </a:lnTo>
                <a:lnTo>
                  <a:pt x="0" y="53859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H="1">
            <a:off x="-624531" y="-503222"/>
            <a:ext cx="11583190" cy="10101698"/>
          </a:xfrm>
          <a:prstGeom prst="line">
            <a:avLst/>
          </a:prstGeom>
          <a:ln w="57150" cap="rnd">
            <a:gradFill>
              <a:gsLst>
                <a:gs pos="0">
                  <a:srgbClr val="008470">
                    <a:alpha val="100000"/>
                  </a:srgbClr>
                </a:gs>
                <a:gs pos="100000">
                  <a:srgbClr val="015C62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 rot="-2700000">
            <a:off x="14935763" y="767882"/>
            <a:ext cx="4637107" cy="2296612"/>
            <a:chOff x="0" y="0"/>
            <a:chExt cx="1221296" cy="60486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221296" cy="604869"/>
            </a:xfrm>
            <a:custGeom>
              <a:avLst/>
              <a:gdLst/>
              <a:ahLst/>
              <a:cxnLst/>
              <a:rect l="l" t="t" r="r" b="b"/>
              <a:pathLst>
                <a:path w="1221296" h="604869">
                  <a:moveTo>
                    <a:pt x="50087" y="0"/>
                  </a:moveTo>
                  <a:lnTo>
                    <a:pt x="1171209" y="0"/>
                  </a:lnTo>
                  <a:cubicBezTo>
                    <a:pt x="1198871" y="0"/>
                    <a:pt x="1221296" y="22425"/>
                    <a:pt x="1221296" y="50087"/>
                  </a:cubicBezTo>
                  <a:lnTo>
                    <a:pt x="1221296" y="554782"/>
                  </a:lnTo>
                  <a:cubicBezTo>
                    <a:pt x="1221296" y="582444"/>
                    <a:pt x="1198871" y="604869"/>
                    <a:pt x="1171209" y="604869"/>
                  </a:cubicBezTo>
                  <a:lnTo>
                    <a:pt x="50087" y="604869"/>
                  </a:lnTo>
                  <a:cubicBezTo>
                    <a:pt x="22425" y="604869"/>
                    <a:pt x="0" y="582444"/>
                    <a:pt x="0" y="554782"/>
                  </a:cubicBezTo>
                  <a:lnTo>
                    <a:pt x="0" y="50087"/>
                  </a:lnTo>
                  <a:cubicBezTo>
                    <a:pt x="0" y="22425"/>
                    <a:pt x="22425" y="0"/>
                    <a:pt x="50087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8470">
                    <a:alpha val="100000"/>
                  </a:srgbClr>
                </a:gs>
                <a:gs pos="100000">
                  <a:srgbClr val="015C62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221296" cy="6429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 rot="-2700000">
            <a:off x="12561008" y="-1606619"/>
            <a:ext cx="10359769" cy="2142734"/>
            <a:chOff x="0" y="0"/>
            <a:chExt cx="2728499" cy="56434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728499" cy="564341"/>
            </a:xfrm>
            <a:custGeom>
              <a:avLst/>
              <a:gdLst/>
              <a:ahLst/>
              <a:cxnLst/>
              <a:rect l="l" t="t" r="r" b="b"/>
              <a:pathLst>
                <a:path w="2728499" h="564341">
                  <a:moveTo>
                    <a:pt x="22419" y="0"/>
                  </a:moveTo>
                  <a:lnTo>
                    <a:pt x="2706080" y="0"/>
                  </a:lnTo>
                  <a:cubicBezTo>
                    <a:pt x="2718462" y="0"/>
                    <a:pt x="2728499" y="10037"/>
                    <a:pt x="2728499" y="22419"/>
                  </a:cubicBezTo>
                  <a:lnTo>
                    <a:pt x="2728499" y="541922"/>
                  </a:lnTo>
                  <a:cubicBezTo>
                    <a:pt x="2728499" y="547868"/>
                    <a:pt x="2726137" y="553571"/>
                    <a:pt x="2721932" y="557775"/>
                  </a:cubicBezTo>
                  <a:cubicBezTo>
                    <a:pt x="2717728" y="561979"/>
                    <a:pt x="2712026" y="564341"/>
                    <a:pt x="2706080" y="564341"/>
                  </a:cubicBezTo>
                  <a:lnTo>
                    <a:pt x="22419" y="564341"/>
                  </a:lnTo>
                  <a:cubicBezTo>
                    <a:pt x="10037" y="564341"/>
                    <a:pt x="0" y="554304"/>
                    <a:pt x="0" y="541922"/>
                  </a:cubicBezTo>
                  <a:lnTo>
                    <a:pt x="0" y="22419"/>
                  </a:lnTo>
                  <a:cubicBezTo>
                    <a:pt x="0" y="16473"/>
                    <a:pt x="2362" y="10771"/>
                    <a:pt x="6566" y="6566"/>
                  </a:cubicBezTo>
                  <a:cubicBezTo>
                    <a:pt x="10771" y="2362"/>
                    <a:pt x="16473" y="0"/>
                    <a:pt x="22419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8470">
                    <a:alpha val="100000"/>
                  </a:srgbClr>
                </a:gs>
                <a:gs pos="100000">
                  <a:srgbClr val="015C62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CA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2728499" cy="6024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 rot="-2700000">
            <a:off x="13612238" y="8036738"/>
            <a:ext cx="7641145" cy="2611702"/>
            <a:chOff x="0" y="0"/>
            <a:chExt cx="2012483" cy="687856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012483" cy="687856"/>
            </a:xfrm>
            <a:custGeom>
              <a:avLst/>
              <a:gdLst/>
              <a:ahLst/>
              <a:cxnLst/>
              <a:rect l="l" t="t" r="r" b="b"/>
              <a:pathLst>
                <a:path w="2012483" h="687856">
                  <a:moveTo>
                    <a:pt x="30396" y="0"/>
                  </a:moveTo>
                  <a:lnTo>
                    <a:pt x="1982087" y="0"/>
                  </a:lnTo>
                  <a:cubicBezTo>
                    <a:pt x="1990148" y="0"/>
                    <a:pt x="1997880" y="3202"/>
                    <a:pt x="2003580" y="8903"/>
                  </a:cubicBezTo>
                  <a:cubicBezTo>
                    <a:pt x="2009280" y="14603"/>
                    <a:pt x="2012483" y="22334"/>
                    <a:pt x="2012483" y="30396"/>
                  </a:cubicBezTo>
                  <a:lnTo>
                    <a:pt x="2012483" y="657460"/>
                  </a:lnTo>
                  <a:cubicBezTo>
                    <a:pt x="2012483" y="674247"/>
                    <a:pt x="1998874" y="687856"/>
                    <a:pt x="1982087" y="687856"/>
                  </a:cubicBezTo>
                  <a:lnTo>
                    <a:pt x="30396" y="687856"/>
                  </a:lnTo>
                  <a:cubicBezTo>
                    <a:pt x="22334" y="687856"/>
                    <a:pt x="14603" y="684653"/>
                    <a:pt x="8903" y="678953"/>
                  </a:cubicBezTo>
                  <a:cubicBezTo>
                    <a:pt x="3202" y="673253"/>
                    <a:pt x="0" y="665522"/>
                    <a:pt x="0" y="657460"/>
                  </a:cubicBezTo>
                  <a:lnTo>
                    <a:pt x="0" y="30396"/>
                  </a:lnTo>
                  <a:cubicBezTo>
                    <a:pt x="0" y="22334"/>
                    <a:pt x="3202" y="14603"/>
                    <a:pt x="8903" y="8903"/>
                  </a:cubicBezTo>
                  <a:cubicBezTo>
                    <a:pt x="14603" y="3202"/>
                    <a:pt x="22334" y="0"/>
                    <a:pt x="30396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8470">
                    <a:alpha val="100000"/>
                  </a:srgbClr>
                </a:gs>
                <a:gs pos="100000">
                  <a:srgbClr val="015C62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CA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2012483" cy="7259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 rot="-2700000">
            <a:off x="14737820" y="5592701"/>
            <a:ext cx="7017807" cy="1968818"/>
            <a:chOff x="0" y="0"/>
            <a:chExt cx="1848311" cy="518536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848311" cy="518536"/>
            </a:xfrm>
            <a:custGeom>
              <a:avLst/>
              <a:gdLst/>
              <a:ahLst/>
              <a:cxnLst/>
              <a:rect l="l" t="t" r="r" b="b"/>
              <a:pathLst>
                <a:path w="1848311" h="518536">
                  <a:moveTo>
                    <a:pt x="33095" y="0"/>
                  </a:moveTo>
                  <a:lnTo>
                    <a:pt x="1815216" y="0"/>
                  </a:lnTo>
                  <a:cubicBezTo>
                    <a:pt x="1823993" y="0"/>
                    <a:pt x="1832411" y="3487"/>
                    <a:pt x="1838618" y="9693"/>
                  </a:cubicBezTo>
                  <a:cubicBezTo>
                    <a:pt x="1844825" y="15900"/>
                    <a:pt x="1848311" y="24318"/>
                    <a:pt x="1848311" y="33095"/>
                  </a:cubicBezTo>
                  <a:lnTo>
                    <a:pt x="1848311" y="485441"/>
                  </a:lnTo>
                  <a:cubicBezTo>
                    <a:pt x="1848311" y="503719"/>
                    <a:pt x="1833494" y="518536"/>
                    <a:pt x="1815216" y="518536"/>
                  </a:cubicBezTo>
                  <a:lnTo>
                    <a:pt x="33095" y="518536"/>
                  </a:lnTo>
                  <a:cubicBezTo>
                    <a:pt x="14817" y="518536"/>
                    <a:pt x="0" y="503719"/>
                    <a:pt x="0" y="485441"/>
                  </a:cubicBezTo>
                  <a:lnTo>
                    <a:pt x="0" y="33095"/>
                  </a:lnTo>
                  <a:cubicBezTo>
                    <a:pt x="0" y="14817"/>
                    <a:pt x="14817" y="0"/>
                    <a:pt x="33095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8470">
                    <a:alpha val="100000"/>
                  </a:srgbClr>
                </a:gs>
                <a:gs pos="100000">
                  <a:srgbClr val="015C62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CA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1848311" cy="5566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2021455" y="8276768"/>
            <a:ext cx="4680357" cy="4680357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35628" y="35628"/>
              <a:ext cx="741543" cy="741543"/>
            </a:xfrm>
            <a:custGeom>
              <a:avLst/>
              <a:gdLst/>
              <a:ahLst/>
              <a:cxnLst/>
              <a:rect l="l" t="t" r="r" b="b"/>
              <a:pathLst>
                <a:path w="741543" h="741543">
                  <a:moveTo>
                    <a:pt x="431594" y="25194"/>
                  </a:moveTo>
                  <a:lnTo>
                    <a:pt x="716350" y="309950"/>
                  </a:lnTo>
                  <a:cubicBezTo>
                    <a:pt x="749941" y="343541"/>
                    <a:pt x="749941" y="398003"/>
                    <a:pt x="716350" y="431594"/>
                  </a:cubicBezTo>
                  <a:lnTo>
                    <a:pt x="431594" y="716350"/>
                  </a:lnTo>
                  <a:cubicBezTo>
                    <a:pt x="398003" y="749941"/>
                    <a:pt x="343541" y="749941"/>
                    <a:pt x="309950" y="716350"/>
                  </a:cubicBezTo>
                  <a:lnTo>
                    <a:pt x="25194" y="431594"/>
                  </a:lnTo>
                  <a:cubicBezTo>
                    <a:pt x="-8397" y="398003"/>
                    <a:pt x="-8397" y="343541"/>
                    <a:pt x="25194" y="309950"/>
                  </a:cubicBezTo>
                  <a:lnTo>
                    <a:pt x="309950" y="25194"/>
                  </a:lnTo>
                  <a:cubicBezTo>
                    <a:pt x="343541" y="-8397"/>
                    <a:pt x="398003" y="-8397"/>
                    <a:pt x="431594" y="25194"/>
                  </a:cubicBezTo>
                  <a:close/>
                </a:path>
              </a:pathLst>
            </a:custGeom>
            <a:gradFill rotWithShape="1">
              <a:gsLst>
                <a:gs pos="0">
                  <a:srgbClr val="008470">
                    <a:alpha val="100000"/>
                  </a:srgbClr>
                </a:gs>
                <a:gs pos="100000">
                  <a:srgbClr val="015C62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CA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8" name="Freeform 18"/>
          <p:cNvSpPr/>
          <p:nvPr/>
        </p:nvSpPr>
        <p:spPr>
          <a:xfrm>
            <a:off x="10196659" y="8586887"/>
            <a:ext cx="6707595" cy="427609"/>
          </a:xfrm>
          <a:custGeom>
            <a:avLst/>
            <a:gdLst/>
            <a:ahLst/>
            <a:cxnLst/>
            <a:rect l="l" t="t" r="r" b="b"/>
            <a:pathLst>
              <a:path w="6707595" h="427609">
                <a:moveTo>
                  <a:pt x="0" y="0"/>
                </a:moveTo>
                <a:lnTo>
                  <a:pt x="6707595" y="0"/>
                </a:lnTo>
                <a:lnTo>
                  <a:pt x="6707595" y="427609"/>
                </a:lnTo>
                <a:lnTo>
                  <a:pt x="0" y="42760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9" name="TextBox 19"/>
          <p:cNvSpPr txBox="1"/>
          <p:nvPr/>
        </p:nvSpPr>
        <p:spPr>
          <a:xfrm>
            <a:off x="396779" y="606111"/>
            <a:ext cx="12521757" cy="12268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80"/>
              </a:lnSpc>
            </a:pPr>
            <a:r>
              <a:rPr lang="en-US" sz="7200" b="1" spc="-288">
                <a:solidFill>
                  <a:srgbClr val="016465"/>
                </a:solidFill>
                <a:latin typeface="Libre Franklin Bold"/>
                <a:ea typeface="Libre Franklin Bold"/>
                <a:cs typeface="Libre Franklin Bold"/>
                <a:sym typeface="Libre Franklin Bold"/>
              </a:rPr>
              <a:t>Discussion &amp; Interpretation</a:t>
            </a:r>
          </a:p>
        </p:txBody>
      </p:sp>
      <p:sp>
        <p:nvSpPr>
          <p:cNvPr id="20" name="Freeform 20"/>
          <p:cNvSpPr/>
          <p:nvPr/>
        </p:nvSpPr>
        <p:spPr>
          <a:xfrm>
            <a:off x="12604579" y="4729577"/>
            <a:ext cx="4299675" cy="274104"/>
          </a:xfrm>
          <a:custGeom>
            <a:avLst/>
            <a:gdLst/>
            <a:ahLst/>
            <a:cxnLst/>
            <a:rect l="l" t="t" r="r" b="b"/>
            <a:pathLst>
              <a:path w="4299675" h="274104">
                <a:moveTo>
                  <a:pt x="0" y="0"/>
                </a:moveTo>
                <a:lnTo>
                  <a:pt x="4299675" y="0"/>
                </a:lnTo>
                <a:lnTo>
                  <a:pt x="4299675" y="274105"/>
                </a:lnTo>
                <a:lnTo>
                  <a:pt x="0" y="27410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21" name="Group 21"/>
          <p:cNvGrpSpPr/>
          <p:nvPr/>
        </p:nvGrpSpPr>
        <p:grpSpPr>
          <a:xfrm>
            <a:off x="12604579" y="3124198"/>
            <a:ext cx="4299675" cy="3452912"/>
            <a:chOff x="0" y="0"/>
            <a:chExt cx="1132425" cy="909409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132425" cy="909409"/>
            </a:xfrm>
            <a:custGeom>
              <a:avLst/>
              <a:gdLst/>
              <a:ahLst/>
              <a:cxnLst/>
              <a:rect l="l" t="t" r="r" b="b"/>
              <a:pathLst>
                <a:path w="1132425" h="909409">
                  <a:moveTo>
                    <a:pt x="81026" y="0"/>
                  </a:moveTo>
                  <a:lnTo>
                    <a:pt x="1051398" y="0"/>
                  </a:lnTo>
                  <a:cubicBezTo>
                    <a:pt x="1096148" y="0"/>
                    <a:pt x="1132425" y="36277"/>
                    <a:pt x="1132425" y="81026"/>
                  </a:cubicBezTo>
                  <a:lnTo>
                    <a:pt x="1132425" y="828383"/>
                  </a:lnTo>
                  <a:cubicBezTo>
                    <a:pt x="1132425" y="873132"/>
                    <a:pt x="1096148" y="909409"/>
                    <a:pt x="1051398" y="909409"/>
                  </a:cubicBezTo>
                  <a:lnTo>
                    <a:pt x="81026" y="909409"/>
                  </a:lnTo>
                  <a:cubicBezTo>
                    <a:pt x="36277" y="909409"/>
                    <a:pt x="0" y="873132"/>
                    <a:pt x="0" y="828383"/>
                  </a:cubicBezTo>
                  <a:lnTo>
                    <a:pt x="0" y="81026"/>
                  </a:lnTo>
                  <a:cubicBezTo>
                    <a:pt x="0" y="36277"/>
                    <a:pt x="36277" y="0"/>
                    <a:pt x="81026" y="0"/>
                  </a:cubicBezTo>
                  <a:close/>
                </a:path>
              </a:pathLst>
            </a:custGeom>
            <a:solidFill>
              <a:srgbClr val="00806E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38100"/>
              <a:ext cx="1132425" cy="9475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2841993" y="3317337"/>
            <a:ext cx="3921768" cy="3066633"/>
            <a:chOff x="0" y="0"/>
            <a:chExt cx="651983" cy="509819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651983" cy="509819"/>
            </a:xfrm>
            <a:custGeom>
              <a:avLst/>
              <a:gdLst/>
              <a:ahLst/>
              <a:cxnLst/>
              <a:rect l="l" t="t" r="r" b="b"/>
              <a:pathLst>
                <a:path w="651983" h="509819">
                  <a:moveTo>
                    <a:pt x="59223" y="0"/>
                  </a:moveTo>
                  <a:lnTo>
                    <a:pt x="592761" y="0"/>
                  </a:lnTo>
                  <a:cubicBezTo>
                    <a:pt x="608468" y="0"/>
                    <a:pt x="623531" y="6240"/>
                    <a:pt x="634637" y="17346"/>
                  </a:cubicBezTo>
                  <a:cubicBezTo>
                    <a:pt x="645744" y="28452"/>
                    <a:pt x="651983" y="43516"/>
                    <a:pt x="651983" y="59223"/>
                  </a:cubicBezTo>
                  <a:lnTo>
                    <a:pt x="651983" y="450597"/>
                  </a:lnTo>
                  <a:cubicBezTo>
                    <a:pt x="651983" y="466304"/>
                    <a:pt x="645744" y="481367"/>
                    <a:pt x="634637" y="492474"/>
                  </a:cubicBezTo>
                  <a:cubicBezTo>
                    <a:pt x="623531" y="503580"/>
                    <a:pt x="608468" y="509819"/>
                    <a:pt x="592761" y="509819"/>
                  </a:cubicBezTo>
                  <a:lnTo>
                    <a:pt x="59223" y="509819"/>
                  </a:lnTo>
                  <a:cubicBezTo>
                    <a:pt x="43516" y="509819"/>
                    <a:pt x="28452" y="503580"/>
                    <a:pt x="17346" y="492474"/>
                  </a:cubicBezTo>
                  <a:cubicBezTo>
                    <a:pt x="6240" y="481367"/>
                    <a:pt x="0" y="466304"/>
                    <a:pt x="0" y="450597"/>
                  </a:cubicBezTo>
                  <a:lnTo>
                    <a:pt x="0" y="59223"/>
                  </a:lnTo>
                  <a:cubicBezTo>
                    <a:pt x="0" y="43516"/>
                    <a:pt x="6240" y="28452"/>
                    <a:pt x="17346" y="17346"/>
                  </a:cubicBezTo>
                  <a:cubicBezTo>
                    <a:pt x="28452" y="6240"/>
                    <a:pt x="43516" y="0"/>
                    <a:pt x="59223" y="0"/>
                  </a:cubicBezTo>
                  <a:close/>
                </a:path>
              </a:pathLst>
            </a:custGeom>
            <a:blipFill>
              <a:blip r:embed="rId3"/>
              <a:stretch>
                <a:fillRect l="-8646" r="-8646"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26" name="Freeform 26"/>
          <p:cNvSpPr/>
          <p:nvPr/>
        </p:nvSpPr>
        <p:spPr>
          <a:xfrm>
            <a:off x="10799189" y="2086041"/>
            <a:ext cx="1709812" cy="538591"/>
          </a:xfrm>
          <a:custGeom>
            <a:avLst/>
            <a:gdLst/>
            <a:ahLst/>
            <a:cxnLst/>
            <a:rect l="l" t="t" r="r" b="b"/>
            <a:pathLst>
              <a:path w="1709812" h="538591">
                <a:moveTo>
                  <a:pt x="0" y="0"/>
                </a:moveTo>
                <a:lnTo>
                  <a:pt x="1709812" y="0"/>
                </a:lnTo>
                <a:lnTo>
                  <a:pt x="1709812" y="538591"/>
                </a:lnTo>
                <a:lnTo>
                  <a:pt x="0" y="53859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27" name="TextBox 27"/>
          <p:cNvSpPr txBox="1"/>
          <p:nvPr/>
        </p:nvSpPr>
        <p:spPr>
          <a:xfrm>
            <a:off x="998979" y="2557957"/>
            <a:ext cx="12808903" cy="57188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39"/>
              </a:lnSpc>
              <a:spcBef>
                <a:spcPct val="0"/>
              </a:spcBef>
            </a:pPr>
            <a:r>
              <a:rPr lang="en-US" sz="359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Strengths:</a:t>
            </a:r>
          </a:p>
          <a:p>
            <a:pPr marL="777230" lvl="1" indent="-388615" algn="l">
              <a:lnSpc>
                <a:spcPts val="5039"/>
              </a:lnSpc>
              <a:buFont typeface="Arial"/>
              <a:buChar char="•"/>
            </a:pPr>
            <a:r>
              <a:rPr lang="en-US" sz="35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Captures valuable clinical predictors</a:t>
            </a:r>
          </a:p>
          <a:p>
            <a:pPr marL="777230" lvl="1" indent="-388615" algn="l">
              <a:lnSpc>
                <a:spcPts val="5039"/>
              </a:lnSpc>
              <a:buFont typeface="Arial"/>
              <a:buChar char="•"/>
            </a:pPr>
            <a:r>
              <a:rPr lang="en-US" sz="35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Stable training behaviour</a:t>
            </a:r>
          </a:p>
          <a:p>
            <a:pPr marL="777230" lvl="1" indent="-388615" algn="l">
              <a:lnSpc>
                <a:spcPts val="5039"/>
              </a:lnSpc>
              <a:buFont typeface="Arial"/>
              <a:buChar char="•"/>
            </a:pPr>
            <a:r>
              <a:rPr lang="en-US" sz="35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Uses robust neural network architecture</a:t>
            </a:r>
          </a:p>
          <a:p>
            <a:pPr algn="l">
              <a:lnSpc>
                <a:spcPts val="5039"/>
              </a:lnSpc>
              <a:spcBef>
                <a:spcPct val="0"/>
              </a:spcBef>
            </a:pPr>
            <a:endParaRPr lang="en-US" sz="3599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5039"/>
              </a:lnSpc>
              <a:spcBef>
                <a:spcPct val="0"/>
              </a:spcBef>
            </a:pPr>
            <a:r>
              <a:rPr lang="en-US" sz="359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Limitations:</a:t>
            </a:r>
          </a:p>
          <a:p>
            <a:pPr marL="777230" lvl="1" indent="-388615" algn="l">
              <a:lnSpc>
                <a:spcPts val="5039"/>
              </a:lnSpc>
              <a:buFont typeface="Arial"/>
              <a:buChar char="•"/>
            </a:pPr>
            <a:r>
              <a:rPr lang="en-US" sz="35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Class imbalance limits recall</a:t>
            </a:r>
          </a:p>
          <a:p>
            <a:pPr marL="777230" lvl="1" indent="-388615" algn="l">
              <a:lnSpc>
                <a:spcPts val="5039"/>
              </a:lnSpc>
              <a:buFont typeface="Arial"/>
              <a:buChar char="•"/>
            </a:pPr>
            <a:r>
              <a:rPr lang="en-US" sz="35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Dataset lacks important features (vitals, imaging, SDOH)</a:t>
            </a:r>
          </a:p>
          <a:p>
            <a:pPr marL="777230" lvl="1" indent="-388615" algn="l">
              <a:lnSpc>
                <a:spcPts val="5039"/>
              </a:lnSpc>
              <a:buFont typeface="Arial"/>
              <a:buChar char="•"/>
            </a:pPr>
            <a:r>
              <a:rPr lang="en-US" sz="35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No temporal modelling of patient history</a:t>
            </a:r>
          </a:p>
        </p:txBody>
      </p:sp>
      <p:sp>
        <p:nvSpPr>
          <p:cNvPr id="28" name="Freeform 28"/>
          <p:cNvSpPr/>
          <p:nvPr/>
        </p:nvSpPr>
        <p:spPr>
          <a:xfrm>
            <a:off x="679193" y="8719709"/>
            <a:ext cx="1709812" cy="538591"/>
          </a:xfrm>
          <a:custGeom>
            <a:avLst/>
            <a:gdLst/>
            <a:ahLst/>
            <a:cxnLst/>
            <a:rect l="l" t="t" r="r" b="b"/>
            <a:pathLst>
              <a:path w="1709812" h="538591">
                <a:moveTo>
                  <a:pt x="0" y="0"/>
                </a:moveTo>
                <a:lnTo>
                  <a:pt x="1709812" y="0"/>
                </a:lnTo>
                <a:lnTo>
                  <a:pt x="1709812" y="538591"/>
                </a:lnTo>
                <a:lnTo>
                  <a:pt x="0" y="53859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H="1">
            <a:off x="-624531" y="-503222"/>
            <a:ext cx="11583190" cy="10101698"/>
          </a:xfrm>
          <a:prstGeom prst="line">
            <a:avLst/>
          </a:prstGeom>
          <a:ln w="57150" cap="rnd">
            <a:gradFill>
              <a:gsLst>
                <a:gs pos="0">
                  <a:srgbClr val="008470">
                    <a:alpha val="100000"/>
                  </a:srgbClr>
                </a:gs>
                <a:gs pos="100000">
                  <a:srgbClr val="015C62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 rot="-2700000">
            <a:off x="14935763" y="767882"/>
            <a:ext cx="4637107" cy="2296612"/>
            <a:chOff x="0" y="0"/>
            <a:chExt cx="1221296" cy="60486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221296" cy="604869"/>
            </a:xfrm>
            <a:custGeom>
              <a:avLst/>
              <a:gdLst/>
              <a:ahLst/>
              <a:cxnLst/>
              <a:rect l="l" t="t" r="r" b="b"/>
              <a:pathLst>
                <a:path w="1221296" h="604869">
                  <a:moveTo>
                    <a:pt x="50087" y="0"/>
                  </a:moveTo>
                  <a:lnTo>
                    <a:pt x="1171209" y="0"/>
                  </a:lnTo>
                  <a:cubicBezTo>
                    <a:pt x="1198871" y="0"/>
                    <a:pt x="1221296" y="22425"/>
                    <a:pt x="1221296" y="50087"/>
                  </a:cubicBezTo>
                  <a:lnTo>
                    <a:pt x="1221296" y="554782"/>
                  </a:lnTo>
                  <a:cubicBezTo>
                    <a:pt x="1221296" y="582444"/>
                    <a:pt x="1198871" y="604869"/>
                    <a:pt x="1171209" y="604869"/>
                  </a:cubicBezTo>
                  <a:lnTo>
                    <a:pt x="50087" y="604869"/>
                  </a:lnTo>
                  <a:cubicBezTo>
                    <a:pt x="22425" y="604869"/>
                    <a:pt x="0" y="582444"/>
                    <a:pt x="0" y="554782"/>
                  </a:cubicBezTo>
                  <a:lnTo>
                    <a:pt x="0" y="50087"/>
                  </a:lnTo>
                  <a:cubicBezTo>
                    <a:pt x="0" y="22425"/>
                    <a:pt x="22425" y="0"/>
                    <a:pt x="50087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8470">
                    <a:alpha val="100000"/>
                  </a:srgbClr>
                </a:gs>
                <a:gs pos="100000">
                  <a:srgbClr val="015C62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221296" cy="6429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 rot="-2700000">
            <a:off x="12561008" y="-1606619"/>
            <a:ext cx="10359769" cy="2142734"/>
            <a:chOff x="0" y="0"/>
            <a:chExt cx="2728499" cy="56434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728499" cy="564341"/>
            </a:xfrm>
            <a:custGeom>
              <a:avLst/>
              <a:gdLst/>
              <a:ahLst/>
              <a:cxnLst/>
              <a:rect l="l" t="t" r="r" b="b"/>
              <a:pathLst>
                <a:path w="2728499" h="564341">
                  <a:moveTo>
                    <a:pt x="22419" y="0"/>
                  </a:moveTo>
                  <a:lnTo>
                    <a:pt x="2706080" y="0"/>
                  </a:lnTo>
                  <a:cubicBezTo>
                    <a:pt x="2718462" y="0"/>
                    <a:pt x="2728499" y="10037"/>
                    <a:pt x="2728499" y="22419"/>
                  </a:cubicBezTo>
                  <a:lnTo>
                    <a:pt x="2728499" y="541922"/>
                  </a:lnTo>
                  <a:cubicBezTo>
                    <a:pt x="2728499" y="547868"/>
                    <a:pt x="2726137" y="553571"/>
                    <a:pt x="2721932" y="557775"/>
                  </a:cubicBezTo>
                  <a:cubicBezTo>
                    <a:pt x="2717728" y="561979"/>
                    <a:pt x="2712026" y="564341"/>
                    <a:pt x="2706080" y="564341"/>
                  </a:cubicBezTo>
                  <a:lnTo>
                    <a:pt x="22419" y="564341"/>
                  </a:lnTo>
                  <a:cubicBezTo>
                    <a:pt x="10037" y="564341"/>
                    <a:pt x="0" y="554304"/>
                    <a:pt x="0" y="541922"/>
                  </a:cubicBezTo>
                  <a:lnTo>
                    <a:pt x="0" y="22419"/>
                  </a:lnTo>
                  <a:cubicBezTo>
                    <a:pt x="0" y="16473"/>
                    <a:pt x="2362" y="10771"/>
                    <a:pt x="6566" y="6566"/>
                  </a:cubicBezTo>
                  <a:cubicBezTo>
                    <a:pt x="10771" y="2362"/>
                    <a:pt x="16473" y="0"/>
                    <a:pt x="22419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8470">
                    <a:alpha val="100000"/>
                  </a:srgbClr>
                </a:gs>
                <a:gs pos="100000">
                  <a:srgbClr val="015C62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CA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2728499" cy="6024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 rot="-2700000">
            <a:off x="13612238" y="8036738"/>
            <a:ext cx="7641145" cy="2611702"/>
            <a:chOff x="0" y="0"/>
            <a:chExt cx="2012483" cy="687856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012483" cy="687856"/>
            </a:xfrm>
            <a:custGeom>
              <a:avLst/>
              <a:gdLst/>
              <a:ahLst/>
              <a:cxnLst/>
              <a:rect l="l" t="t" r="r" b="b"/>
              <a:pathLst>
                <a:path w="2012483" h="687856">
                  <a:moveTo>
                    <a:pt x="30396" y="0"/>
                  </a:moveTo>
                  <a:lnTo>
                    <a:pt x="1982087" y="0"/>
                  </a:lnTo>
                  <a:cubicBezTo>
                    <a:pt x="1990148" y="0"/>
                    <a:pt x="1997880" y="3202"/>
                    <a:pt x="2003580" y="8903"/>
                  </a:cubicBezTo>
                  <a:cubicBezTo>
                    <a:pt x="2009280" y="14603"/>
                    <a:pt x="2012483" y="22334"/>
                    <a:pt x="2012483" y="30396"/>
                  </a:cubicBezTo>
                  <a:lnTo>
                    <a:pt x="2012483" y="657460"/>
                  </a:lnTo>
                  <a:cubicBezTo>
                    <a:pt x="2012483" y="674247"/>
                    <a:pt x="1998874" y="687856"/>
                    <a:pt x="1982087" y="687856"/>
                  </a:cubicBezTo>
                  <a:lnTo>
                    <a:pt x="30396" y="687856"/>
                  </a:lnTo>
                  <a:cubicBezTo>
                    <a:pt x="22334" y="687856"/>
                    <a:pt x="14603" y="684653"/>
                    <a:pt x="8903" y="678953"/>
                  </a:cubicBezTo>
                  <a:cubicBezTo>
                    <a:pt x="3202" y="673253"/>
                    <a:pt x="0" y="665522"/>
                    <a:pt x="0" y="657460"/>
                  </a:cubicBezTo>
                  <a:lnTo>
                    <a:pt x="0" y="30396"/>
                  </a:lnTo>
                  <a:cubicBezTo>
                    <a:pt x="0" y="22334"/>
                    <a:pt x="3202" y="14603"/>
                    <a:pt x="8903" y="8903"/>
                  </a:cubicBezTo>
                  <a:cubicBezTo>
                    <a:pt x="14603" y="3202"/>
                    <a:pt x="22334" y="0"/>
                    <a:pt x="30396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8470">
                    <a:alpha val="100000"/>
                  </a:srgbClr>
                </a:gs>
                <a:gs pos="100000">
                  <a:srgbClr val="015C62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CA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2012483" cy="7259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 rot="-2700000">
            <a:off x="14737820" y="5592701"/>
            <a:ext cx="7017807" cy="1968818"/>
            <a:chOff x="0" y="0"/>
            <a:chExt cx="1848311" cy="518536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848311" cy="518536"/>
            </a:xfrm>
            <a:custGeom>
              <a:avLst/>
              <a:gdLst/>
              <a:ahLst/>
              <a:cxnLst/>
              <a:rect l="l" t="t" r="r" b="b"/>
              <a:pathLst>
                <a:path w="1848311" h="518536">
                  <a:moveTo>
                    <a:pt x="33095" y="0"/>
                  </a:moveTo>
                  <a:lnTo>
                    <a:pt x="1815216" y="0"/>
                  </a:lnTo>
                  <a:cubicBezTo>
                    <a:pt x="1823993" y="0"/>
                    <a:pt x="1832411" y="3487"/>
                    <a:pt x="1838618" y="9693"/>
                  </a:cubicBezTo>
                  <a:cubicBezTo>
                    <a:pt x="1844825" y="15900"/>
                    <a:pt x="1848311" y="24318"/>
                    <a:pt x="1848311" y="33095"/>
                  </a:cubicBezTo>
                  <a:lnTo>
                    <a:pt x="1848311" y="485441"/>
                  </a:lnTo>
                  <a:cubicBezTo>
                    <a:pt x="1848311" y="503719"/>
                    <a:pt x="1833494" y="518536"/>
                    <a:pt x="1815216" y="518536"/>
                  </a:cubicBezTo>
                  <a:lnTo>
                    <a:pt x="33095" y="518536"/>
                  </a:lnTo>
                  <a:cubicBezTo>
                    <a:pt x="14817" y="518536"/>
                    <a:pt x="0" y="503719"/>
                    <a:pt x="0" y="485441"/>
                  </a:cubicBezTo>
                  <a:lnTo>
                    <a:pt x="0" y="33095"/>
                  </a:lnTo>
                  <a:cubicBezTo>
                    <a:pt x="0" y="14817"/>
                    <a:pt x="14817" y="0"/>
                    <a:pt x="33095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8470">
                    <a:alpha val="100000"/>
                  </a:srgbClr>
                </a:gs>
                <a:gs pos="100000">
                  <a:srgbClr val="015C62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CA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1848311" cy="5566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2021455" y="8276768"/>
            <a:ext cx="4680357" cy="4680357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35628" y="35628"/>
              <a:ext cx="741543" cy="741543"/>
            </a:xfrm>
            <a:custGeom>
              <a:avLst/>
              <a:gdLst/>
              <a:ahLst/>
              <a:cxnLst/>
              <a:rect l="l" t="t" r="r" b="b"/>
              <a:pathLst>
                <a:path w="741543" h="741543">
                  <a:moveTo>
                    <a:pt x="431594" y="25194"/>
                  </a:moveTo>
                  <a:lnTo>
                    <a:pt x="716350" y="309950"/>
                  </a:lnTo>
                  <a:cubicBezTo>
                    <a:pt x="749941" y="343541"/>
                    <a:pt x="749941" y="398003"/>
                    <a:pt x="716350" y="431594"/>
                  </a:cubicBezTo>
                  <a:lnTo>
                    <a:pt x="431594" y="716350"/>
                  </a:lnTo>
                  <a:cubicBezTo>
                    <a:pt x="398003" y="749941"/>
                    <a:pt x="343541" y="749941"/>
                    <a:pt x="309950" y="716350"/>
                  </a:cubicBezTo>
                  <a:lnTo>
                    <a:pt x="25194" y="431594"/>
                  </a:lnTo>
                  <a:cubicBezTo>
                    <a:pt x="-8397" y="398003"/>
                    <a:pt x="-8397" y="343541"/>
                    <a:pt x="25194" y="309950"/>
                  </a:cubicBezTo>
                  <a:lnTo>
                    <a:pt x="309950" y="25194"/>
                  </a:lnTo>
                  <a:cubicBezTo>
                    <a:pt x="343541" y="-8397"/>
                    <a:pt x="398003" y="-8397"/>
                    <a:pt x="431594" y="25194"/>
                  </a:cubicBezTo>
                  <a:close/>
                </a:path>
              </a:pathLst>
            </a:custGeom>
            <a:gradFill rotWithShape="1">
              <a:gsLst>
                <a:gs pos="0">
                  <a:srgbClr val="008470">
                    <a:alpha val="100000"/>
                  </a:srgbClr>
                </a:gs>
                <a:gs pos="100000">
                  <a:srgbClr val="015C62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CA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8" name="Freeform 18"/>
          <p:cNvSpPr/>
          <p:nvPr/>
        </p:nvSpPr>
        <p:spPr>
          <a:xfrm>
            <a:off x="10196659" y="8586887"/>
            <a:ext cx="6707595" cy="427609"/>
          </a:xfrm>
          <a:custGeom>
            <a:avLst/>
            <a:gdLst/>
            <a:ahLst/>
            <a:cxnLst/>
            <a:rect l="l" t="t" r="r" b="b"/>
            <a:pathLst>
              <a:path w="6707595" h="427609">
                <a:moveTo>
                  <a:pt x="0" y="0"/>
                </a:moveTo>
                <a:lnTo>
                  <a:pt x="6707595" y="0"/>
                </a:lnTo>
                <a:lnTo>
                  <a:pt x="6707595" y="427609"/>
                </a:lnTo>
                <a:lnTo>
                  <a:pt x="0" y="42760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9" name="TextBox 19"/>
          <p:cNvSpPr txBox="1"/>
          <p:nvPr/>
        </p:nvSpPr>
        <p:spPr>
          <a:xfrm>
            <a:off x="396779" y="606111"/>
            <a:ext cx="12521757" cy="12268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80"/>
              </a:lnSpc>
            </a:pPr>
            <a:r>
              <a:rPr lang="en-US" sz="7200" b="1" spc="-288">
                <a:solidFill>
                  <a:srgbClr val="016465"/>
                </a:solidFill>
                <a:latin typeface="Libre Franklin Bold"/>
                <a:ea typeface="Libre Franklin Bold"/>
                <a:cs typeface="Libre Franklin Bold"/>
                <a:sym typeface="Libre Franklin Bold"/>
              </a:rPr>
              <a:t>Future Work</a:t>
            </a:r>
          </a:p>
        </p:txBody>
      </p:sp>
      <p:sp>
        <p:nvSpPr>
          <p:cNvPr id="20" name="Freeform 20"/>
          <p:cNvSpPr/>
          <p:nvPr/>
        </p:nvSpPr>
        <p:spPr>
          <a:xfrm>
            <a:off x="12604579" y="4729577"/>
            <a:ext cx="4299675" cy="274104"/>
          </a:xfrm>
          <a:custGeom>
            <a:avLst/>
            <a:gdLst/>
            <a:ahLst/>
            <a:cxnLst/>
            <a:rect l="l" t="t" r="r" b="b"/>
            <a:pathLst>
              <a:path w="4299675" h="274104">
                <a:moveTo>
                  <a:pt x="0" y="0"/>
                </a:moveTo>
                <a:lnTo>
                  <a:pt x="4299675" y="0"/>
                </a:lnTo>
                <a:lnTo>
                  <a:pt x="4299675" y="274105"/>
                </a:lnTo>
                <a:lnTo>
                  <a:pt x="0" y="27410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21" name="Group 21"/>
          <p:cNvGrpSpPr/>
          <p:nvPr/>
        </p:nvGrpSpPr>
        <p:grpSpPr>
          <a:xfrm>
            <a:off x="12604579" y="3124198"/>
            <a:ext cx="4299675" cy="3452912"/>
            <a:chOff x="0" y="0"/>
            <a:chExt cx="1132425" cy="909409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132425" cy="909409"/>
            </a:xfrm>
            <a:custGeom>
              <a:avLst/>
              <a:gdLst/>
              <a:ahLst/>
              <a:cxnLst/>
              <a:rect l="l" t="t" r="r" b="b"/>
              <a:pathLst>
                <a:path w="1132425" h="909409">
                  <a:moveTo>
                    <a:pt x="81026" y="0"/>
                  </a:moveTo>
                  <a:lnTo>
                    <a:pt x="1051398" y="0"/>
                  </a:lnTo>
                  <a:cubicBezTo>
                    <a:pt x="1096148" y="0"/>
                    <a:pt x="1132425" y="36277"/>
                    <a:pt x="1132425" y="81026"/>
                  </a:cubicBezTo>
                  <a:lnTo>
                    <a:pt x="1132425" y="828383"/>
                  </a:lnTo>
                  <a:cubicBezTo>
                    <a:pt x="1132425" y="873132"/>
                    <a:pt x="1096148" y="909409"/>
                    <a:pt x="1051398" y="909409"/>
                  </a:cubicBezTo>
                  <a:lnTo>
                    <a:pt x="81026" y="909409"/>
                  </a:lnTo>
                  <a:cubicBezTo>
                    <a:pt x="36277" y="909409"/>
                    <a:pt x="0" y="873132"/>
                    <a:pt x="0" y="828383"/>
                  </a:cubicBezTo>
                  <a:lnTo>
                    <a:pt x="0" y="81026"/>
                  </a:lnTo>
                  <a:cubicBezTo>
                    <a:pt x="0" y="36277"/>
                    <a:pt x="36277" y="0"/>
                    <a:pt x="81026" y="0"/>
                  </a:cubicBezTo>
                  <a:close/>
                </a:path>
              </a:pathLst>
            </a:custGeom>
            <a:solidFill>
              <a:srgbClr val="00806E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38100"/>
              <a:ext cx="1132425" cy="9475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2841993" y="3317337"/>
            <a:ext cx="3921768" cy="3066633"/>
            <a:chOff x="0" y="0"/>
            <a:chExt cx="651983" cy="509819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651983" cy="509819"/>
            </a:xfrm>
            <a:custGeom>
              <a:avLst/>
              <a:gdLst/>
              <a:ahLst/>
              <a:cxnLst/>
              <a:rect l="l" t="t" r="r" b="b"/>
              <a:pathLst>
                <a:path w="651983" h="509819">
                  <a:moveTo>
                    <a:pt x="59223" y="0"/>
                  </a:moveTo>
                  <a:lnTo>
                    <a:pt x="592761" y="0"/>
                  </a:lnTo>
                  <a:cubicBezTo>
                    <a:pt x="608468" y="0"/>
                    <a:pt x="623531" y="6240"/>
                    <a:pt x="634637" y="17346"/>
                  </a:cubicBezTo>
                  <a:cubicBezTo>
                    <a:pt x="645744" y="28452"/>
                    <a:pt x="651983" y="43516"/>
                    <a:pt x="651983" y="59223"/>
                  </a:cubicBezTo>
                  <a:lnTo>
                    <a:pt x="651983" y="450597"/>
                  </a:lnTo>
                  <a:cubicBezTo>
                    <a:pt x="651983" y="466304"/>
                    <a:pt x="645744" y="481367"/>
                    <a:pt x="634637" y="492474"/>
                  </a:cubicBezTo>
                  <a:cubicBezTo>
                    <a:pt x="623531" y="503580"/>
                    <a:pt x="608468" y="509819"/>
                    <a:pt x="592761" y="509819"/>
                  </a:cubicBezTo>
                  <a:lnTo>
                    <a:pt x="59223" y="509819"/>
                  </a:lnTo>
                  <a:cubicBezTo>
                    <a:pt x="43516" y="509819"/>
                    <a:pt x="28452" y="503580"/>
                    <a:pt x="17346" y="492474"/>
                  </a:cubicBezTo>
                  <a:cubicBezTo>
                    <a:pt x="6240" y="481367"/>
                    <a:pt x="0" y="466304"/>
                    <a:pt x="0" y="450597"/>
                  </a:cubicBezTo>
                  <a:lnTo>
                    <a:pt x="0" y="59223"/>
                  </a:lnTo>
                  <a:cubicBezTo>
                    <a:pt x="0" y="43516"/>
                    <a:pt x="6240" y="28452"/>
                    <a:pt x="17346" y="17346"/>
                  </a:cubicBezTo>
                  <a:cubicBezTo>
                    <a:pt x="28452" y="6240"/>
                    <a:pt x="43516" y="0"/>
                    <a:pt x="59223" y="0"/>
                  </a:cubicBezTo>
                  <a:close/>
                </a:path>
              </a:pathLst>
            </a:custGeom>
            <a:blipFill>
              <a:blip r:embed="rId3"/>
              <a:stretch>
                <a:fillRect l="-18265" r="-18265"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26" name="Freeform 26"/>
          <p:cNvSpPr/>
          <p:nvPr/>
        </p:nvSpPr>
        <p:spPr>
          <a:xfrm>
            <a:off x="10799189" y="2086041"/>
            <a:ext cx="1709812" cy="538591"/>
          </a:xfrm>
          <a:custGeom>
            <a:avLst/>
            <a:gdLst/>
            <a:ahLst/>
            <a:cxnLst/>
            <a:rect l="l" t="t" r="r" b="b"/>
            <a:pathLst>
              <a:path w="1709812" h="538591">
                <a:moveTo>
                  <a:pt x="0" y="0"/>
                </a:moveTo>
                <a:lnTo>
                  <a:pt x="1709812" y="0"/>
                </a:lnTo>
                <a:lnTo>
                  <a:pt x="1709812" y="538591"/>
                </a:lnTo>
                <a:lnTo>
                  <a:pt x="0" y="53859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27" name="TextBox 27"/>
          <p:cNvSpPr txBox="1"/>
          <p:nvPr/>
        </p:nvSpPr>
        <p:spPr>
          <a:xfrm>
            <a:off x="396779" y="2815132"/>
            <a:ext cx="12105958" cy="44424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39"/>
              </a:lnSpc>
              <a:spcBef>
                <a:spcPct val="0"/>
              </a:spcBef>
            </a:pPr>
            <a:r>
              <a:rPr lang="en-US" sz="359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Potential improvements:</a:t>
            </a:r>
          </a:p>
          <a:p>
            <a:pPr marL="777230" lvl="1" indent="-388615" algn="l">
              <a:lnSpc>
                <a:spcPts val="5039"/>
              </a:lnSpc>
              <a:spcBef>
                <a:spcPct val="0"/>
              </a:spcBef>
              <a:buFont typeface="Arial"/>
              <a:buChar char="•"/>
            </a:pPr>
            <a:r>
              <a:rPr lang="en-US" sz="35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Hyperparameter tuning (layers, nodes, learning rate)</a:t>
            </a:r>
          </a:p>
          <a:p>
            <a:pPr marL="777230" lvl="1" indent="-388615" algn="l">
              <a:lnSpc>
                <a:spcPts val="5039"/>
              </a:lnSpc>
              <a:spcBef>
                <a:spcPct val="0"/>
              </a:spcBef>
              <a:buFont typeface="Arial"/>
              <a:buChar char="•"/>
            </a:pPr>
            <a:r>
              <a:rPr lang="en-US" sz="35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Try alternative models (XGBoost, Gradient Boosting)</a:t>
            </a:r>
          </a:p>
          <a:p>
            <a:pPr marL="777230" lvl="1" indent="-388615" algn="l">
              <a:lnSpc>
                <a:spcPts val="5039"/>
              </a:lnSpc>
              <a:spcBef>
                <a:spcPct val="0"/>
              </a:spcBef>
              <a:buFont typeface="Arial"/>
              <a:buChar char="•"/>
            </a:pPr>
            <a:r>
              <a:rPr lang="en-US" sz="35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Add more hospital data sources</a:t>
            </a:r>
          </a:p>
          <a:p>
            <a:pPr marL="777230" lvl="1" indent="-388615" algn="l">
              <a:lnSpc>
                <a:spcPts val="5039"/>
              </a:lnSpc>
              <a:spcBef>
                <a:spcPct val="0"/>
              </a:spcBef>
              <a:buFont typeface="Arial"/>
              <a:buChar char="•"/>
            </a:pPr>
            <a:r>
              <a:rPr lang="en-US" sz="35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Cost-sensitive learning</a:t>
            </a:r>
          </a:p>
          <a:p>
            <a:pPr marL="777230" lvl="1" indent="-388615" algn="l">
              <a:lnSpc>
                <a:spcPts val="5039"/>
              </a:lnSpc>
              <a:spcBef>
                <a:spcPct val="0"/>
              </a:spcBef>
              <a:buFont typeface="Arial"/>
              <a:buChar char="•"/>
            </a:pPr>
            <a:r>
              <a:rPr lang="en-US" sz="35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Explore survival models for time-to-event prediction</a:t>
            </a:r>
          </a:p>
          <a:p>
            <a:pPr algn="l">
              <a:lnSpc>
                <a:spcPts val="5039"/>
              </a:lnSpc>
            </a:pPr>
            <a:endParaRPr lang="en-US" sz="3599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28" name="Freeform 28"/>
          <p:cNvSpPr/>
          <p:nvPr/>
        </p:nvSpPr>
        <p:spPr>
          <a:xfrm>
            <a:off x="679193" y="8719709"/>
            <a:ext cx="1709812" cy="538591"/>
          </a:xfrm>
          <a:custGeom>
            <a:avLst/>
            <a:gdLst/>
            <a:ahLst/>
            <a:cxnLst/>
            <a:rect l="l" t="t" r="r" b="b"/>
            <a:pathLst>
              <a:path w="1709812" h="538591">
                <a:moveTo>
                  <a:pt x="0" y="0"/>
                </a:moveTo>
                <a:lnTo>
                  <a:pt x="1709812" y="0"/>
                </a:lnTo>
                <a:lnTo>
                  <a:pt x="1709812" y="538591"/>
                </a:lnTo>
                <a:lnTo>
                  <a:pt x="0" y="53859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96" b="-9296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 rot="-2700000">
            <a:off x="9127082" y="-333627"/>
            <a:ext cx="6693419" cy="2724654"/>
            <a:chOff x="0" y="0"/>
            <a:chExt cx="1762876" cy="71760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762876" cy="717604"/>
            </a:xfrm>
            <a:custGeom>
              <a:avLst/>
              <a:gdLst/>
              <a:ahLst/>
              <a:cxnLst/>
              <a:rect l="l" t="t" r="r" b="b"/>
              <a:pathLst>
                <a:path w="1762876" h="717604">
                  <a:moveTo>
                    <a:pt x="34699" y="0"/>
                  </a:moveTo>
                  <a:lnTo>
                    <a:pt x="1728176" y="0"/>
                  </a:lnTo>
                  <a:cubicBezTo>
                    <a:pt x="1737379" y="0"/>
                    <a:pt x="1746205" y="3656"/>
                    <a:pt x="1752713" y="10163"/>
                  </a:cubicBezTo>
                  <a:cubicBezTo>
                    <a:pt x="1759220" y="16671"/>
                    <a:pt x="1762876" y="25497"/>
                    <a:pt x="1762876" y="34699"/>
                  </a:cubicBezTo>
                  <a:lnTo>
                    <a:pt x="1762876" y="682905"/>
                  </a:lnTo>
                  <a:cubicBezTo>
                    <a:pt x="1762876" y="692108"/>
                    <a:pt x="1759220" y="700934"/>
                    <a:pt x="1752713" y="707441"/>
                  </a:cubicBezTo>
                  <a:cubicBezTo>
                    <a:pt x="1746205" y="713949"/>
                    <a:pt x="1737379" y="717604"/>
                    <a:pt x="1728176" y="717604"/>
                  </a:cubicBezTo>
                  <a:lnTo>
                    <a:pt x="34699" y="717604"/>
                  </a:lnTo>
                  <a:cubicBezTo>
                    <a:pt x="25497" y="717604"/>
                    <a:pt x="16671" y="713949"/>
                    <a:pt x="10163" y="707441"/>
                  </a:cubicBezTo>
                  <a:cubicBezTo>
                    <a:pt x="3656" y="700934"/>
                    <a:pt x="0" y="692108"/>
                    <a:pt x="0" y="682905"/>
                  </a:cubicBezTo>
                  <a:lnTo>
                    <a:pt x="0" y="34699"/>
                  </a:lnTo>
                  <a:cubicBezTo>
                    <a:pt x="0" y="25497"/>
                    <a:pt x="3656" y="16671"/>
                    <a:pt x="10163" y="10163"/>
                  </a:cubicBezTo>
                  <a:cubicBezTo>
                    <a:pt x="16671" y="3656"/>
                    <a:pt x="25497" y="0"/>
                    <a:pt x="34699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8470">
                    <a:alpha val="100000"/>
                  </a:srgbClr>
                </a:gs>
                <a:gs pos="100000">
                  <a:srgbClr val="015C62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762876" cy="7557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 rot="-2700000">
            <a:off x="12532152" y="-220488"/>
            <a:ext cx="5591647" cy="1676931"/>
            <a:chOff x="0" y="0"/>
            <a:chExt cx="1472697" cy="44166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472697" cy="441661"/>
            </a:xfrm>
            <a:custGeom>
              <a:avLst/>
              <a:gdLst/>
              <a:ahLst/>
              <a:cxnLst/>
              <a:rect l="l" t="t" r="r" b="b"/>
              <a:pathLst>
                <a:path w="1472697" h="441661">
                  <a:moveTo>
                    <a:pt x="41537" y="0"/>
                  </a:moveTo>
                  <a:lnTo>
                    <a:pt x="1431161" y="0"/>
                  </a:lnTo>
                  <a:cubicBezTo>
                    <a:pt x="1454101" y="0"/>
                    <a:pt x="1472697" y="18597"/>
                    <a:pt x="1472697" y="41537"/>
                  </a:cubicBezTo>
                  <a:lnTo>
                    <a:pt x="1472697" y="400124"/>
                  </a:lnTo>
                  <a:cubicBezTo>
                    <a:pt x="1472697" y="411141"/>
                    <a:pt x="1468321" y="421706"/>
                    <a:pt x="1460531" y="429495"/>
                  </a:cubicBezTo>
                  <a:cubicBezTo>
                    <a:pt x="1452742" y="437285"/>
                    <a:pt x="1442177" y="441661"/>
                    <a:pt x="1431161" y="441661"/>
                  </a:cubicBezTo>
                  <a:lnTo>
                    <a:pt x="41537" y="441661"/>
                  </a:lnTo>
                  <a:cubicBezTo>
                    <a:pt x="30520" y="441661"/>
                    <a:pt x="19955" y="437285"/>
                    <a:pt x="12166" y="429495"/>
                  </a:cubicBezTo>
                  <a:cubicBezTo>
                    <a:pt x="4376" y="421706"/>
                    <a:pt x="0" y="411141"/>
                    <a:pt x="0" y="400124"/>
                  </a:cubicBezTo>
                  <a:lnTo>
                    <a:pt x="0" y="41537"/>
                  </a:lnTo>
                  <a:cubicBezTo>
                    <a:pt x="0" y="30520"/>
                    <a:pt x="4376" y="19955"/>
                    <a:pt x="12166" y="12166"/>
                  </a:cubicBezTo>
                  <a:cubicBezTo>
                    <a:pt x="19955" y="4376"/>
                    <a:pt x="30520" y="0"/>
                    <a:pt x="41537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8470">
                    <a:alpha val="100000"/>
                  </a:srgbClr>
                </a:gs>
                <a:gs pos="100000">
                  <a:srgbClr val="015C62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CA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472697" cy="4797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2373508" y="-1709452"/>
            <a:ext cx="10297173" cy="10297173"/>
          </a:xfrm>
          <a:custGeom>
            <a:avLst/>
            <a:gdLst/>
            <a:ahLst/>
            <a:cxnLst/>
            <a:rect l="l" t="t" r="r" b="b"/>
            <a:pathLst>
              <a:path w="10297173" h="10297173">
                <a:moveTo>
                  <a:pt x="0" y="0"/>
                </a:moveTo>
                <a:lnTo>
                  <a:pt x="10297173" y="0"/>
                </a:lnTo>
                <a:lnTo>
                  <a:pt x="10297173" y="10297173"/>
                </a:lnTo>
                <a:lnTo>
                  <a:pt x="0" y="1029717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10" name="Group 10"/>
          <p:cNvGrpSpPr/>
          <p:nvPr/>
        </p:nvGrpSpPr>
        <p:grpSpPr>
          <a:xfrm rot="-2700000">
            <a:off x="11678847" y="8009997"/>
            <a:ext cx="8338744" cy="3946574"/>
            <a:chOff x="0" y="0"/>
            <a:chExt cx="2196213" cy="1039427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196212" cy="1039427"/>
            </a:xfrm>
            <a:custGeom>
              <a:avLst/>
              <a:gdLst/>
              <a:ahLst/>
              <a:cxnLst/>
              <a:rect l="l" t="t" r="r" b="b"/>
              <a:pathLst>
                <a:path w="2196212" h="1039427">
                  <a:moveTo>
                    <a:pt x="27853" y="0"/>
                  </a:moveTo>
                  <a:lnTo>
                    <a:pt x="2168360" y="0"/>
                  </a:lnTo>
                  <a:cubicBezTo>
                    <a:pt x="2175747" y="0"/>
                    <a:pt x="2182831" y="2934"/>
                    <a:pt x="2188055" y="8158"/>
                  </a:cubicBezTo>
                  <a:cubicBezTo>
                    <a:pt x="2193278" y="13381"/>
                    <a:pt x="2196212" y="20466"/>
                    <a:pt x="2196212" y="27853"/>
                  </a:cubicBezTo>
                  <a:lnTo>
                    <a:pt x="2196212" y="1011574"/>
                  </a:lnTo>
                  <a:cubicBezTo>
                    <a:pt x="2196212" y="1018961"/>
                    <a:pt x="2193278" y="1026046"/>
                    <a:pt x="2188055" y="1031269"/>
                  </a:cubicBezTo>
                  <a:cubicBezTo>
                    <a:pt x="2182831" y="1036492"/>
                    <a:pt x="2175747" y="1039427"/>
                    <a:pt x="2168360" y="1039427"/>
                  </a:cubicBezTo>
                  <a:lnTo>
                    <a:pt x="27853" y="1039427"/>
                  </a:lnTo>
                  <a:cubicBezTo>
                    <a:pt x="20466" y="1039427"/>
                    <a:pt x="13381" y="1036492"/>
                    <a:pt x="8158" y="1031269"/>
                  </a:cubicBezTo>
                  <a:cubicBezTo>
                    <a:pt x="2934" y="1026046"/>
                    <a:pt x="0" y="1018961"/>
                    <a:pt x="0" y="1011574"/>
                  </a:cubicBezTo>
                  <a:lnTo>
                    <a:pt x="0" y="27853"/>
                  </a:lnTo>
                  <a:cubicBezTo>
                    <a:pt x="0" y="20466"/>
                    <a:pt x="2934" y="13381"/>
                    <a:pt x="8158" y="8158"/>
                  </a:cubicBezTo>
                  <a:cubicBezTo>
                    <a:pt x="13381" y="2934"/>
                    <a:pt x="20466" y="0"/>
                    <a:pt x="27853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8470">
                    <a:alpha val="100000"/>
                  </a:srgbClr>
                </a:gs>
                <a:gs pos="100000">
                  <a:srgbClr val="015C62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CA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2196213" cy="10775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2773248" y="-1309712"/>
            <a:ext cx="9497694" cy="9497694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17557" y="17557"/>
              <a:ext cx="777685" cy="777685"/>
            </a:xfrm>
            <a:custGeom>
              <a:avLst/>
              <a:gdLst/>
              <a:ahLst/>
              <a:cxnLst/>
              <a:rect l="l" t="t" r="r" b="b"/>
              <a:pathLst>
                <a:path w="777685" h="777685">
                  <a:moveTo>
                    <a:pt x="418815" y="12415"/>
                  </a:moveTo>
                  <a:lnTo>
                    <a:pt x="765271" y="358871"/>
                  </a:lnTo>
                  <a:cubicBezTo>
                    <a:pt x="773220" y="366820"/>
                    <a:pt x="777686" y="377601"/>
                    <a:pt x="777686" y="388843"/>
                  </a:cubicBezTo>
                  <a:cubicBezTo>
                    <a:pt x="777686" y="400085"/>
                    <a:pt x="773220" y="410866"/>
                    <a:pt x="765271" y="418815"/>
                  </a:cubicBezTo>
                  <a:lnTo>
                    <a:pt x="418815" y="765271"/>
                  </a:lnTo>
                  <a:cubicBezTo>
                    <a:pt x="410866" y="773220"/>
                    <a:pt x="400085" y="777686"/>
                    <a:pt x="388843" y="777686"/>
                  </a:cubicBezTo>
                  <a:cubicBezTo>
                    <a:pt x="377601" y="777686"/>
                    <a:pt x="366820" y="773220"/>
                    <a:pt x="358871" y="765271"/>
                  </a:cubicBezTo>
                  <a:lnTo>
                    <a:pt x="12415" y="418815"/>
                  </a:lnTo>
                  <a:cubicBezTo>
                    <a:pt x="4466" y="410866"/>
                    <a:pt x="0" y="400085"/>
                    <a:pt x="0" y="388843"/>
                  </a:cubicBezTo>
                  <a:cubicBezTo>
                    <a:pt x="0" y="377601"/>
                    <a:pt x="4466" y="366820"/>
                    <a:pt x="12415" y="358871"/>
                  </a:cubicBezTo>
                  <a:lnTo>
                    <a:pt x="358871" y="12415"/>
                  </a:lnTo>
                  <a:cubicBezTo>
                    <a:pt x="366820" y="4466"/>
                    <a:pt x="377601" y="0"/>
                    <a:pt x="388843" y="0"/>
                  </a:cubicBezTo>
                  <a:cubicBezTo>
                    <a:pt x="400085" y="0"/>
                    <a:pt x="410866" y="4466"/>
                    <a:pt x="418815" y="12415"/>
                  </a:cubicBezTo>
                  <a:close/>
                </a:path>
              </a:pathLst>
            </a:custGeom>
            <a:gradFill rotWithShape="1">
              <a:gsLst>
                <a:gs pos="0">
                  <a:srgbClr val="008470">
                    <a:alpha val="100000"/>
                  </a:srgbClr>
                </a:gs>
                <a:gs pos="100000">
                  <a:srgbClr val="015C62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CA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3212015" y="-870945"/>
            <a:ext cx="8620158" cy="8620158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9672" y="9672"/>
              <a:ext cx="793455" cy="793455"/>
            </a:xfrm>
            <a:custGeom>
              <a:avLst/>
              <a:gdLst/>
              <a:ahLst/>
              <a:cxnLst/>
              <a:rect l="l" t="t" r="r" b="b"/>
              <a:pathLst>
                <a:path w="793455" h="793455">
                  <a:moveTo>
                    <a:pt x="413240" y="6840"/>
                  </a:moveTo>
                  <a:lnTo>
                    <a:pt x="786616" y="380216"/>
                  </a:lnTo>
                  <a:cubicBezTo>
                    <a:pt x="790995" y="384595"/>
                    <a:pt x="793456" y="390535"/>
                    <a:pt x="793456" y="396728"/>
                  </a:cubicBezTo>
                  <a:cubicBezTo>
                    <a:pt x="793456" y="402921"/>
                    <a:pt x="790995" y="408861"/>
                    <a:pt x="786616" y="413240"/>
                  </a:cubicBezTo>
                  <a:lnTo>
                    <a:pt x="413240" y="786616"/>
                  </a:lnTo>
                  <a:cubicBezTo>
                    <a:pt x="408861" y="790995"/>
                    <a:pt x="402921" y="793456"/>
                    <a:pt x="396728" y="793456"/>
                  </a:cubicBezTo>
                  <a:cubicBezTo>
                    <a:pt x="390535" y="793456"/>
                    <a:pt x="384595" y="790995"/>
                    <a:pt x="380216" y="786616"/>
                  </a:cubicBezTo>
                  <a:lnTo>
                    <a:pt x="6840" y="413240"/>
                  </a:lnTo>
                  <a:cubicBezTo>
                    <a:pt x="2461" y="408861"/>
                    <a:pt x="0" y="402921"/>
                    <a:pt x="0" y="396728"/>
                  </a:cubicBezTo>
                  <a:cubicBezTo>
                    <a:pt x="0" y="390535"/>
                    <a:pt x="2461" y="384595"/>
                    <a:pt x="6840" y="380216"/>
                  </a:cubicBezTo>
                  <a:lnTo>
                    <a:pt x="380216" y="6840"/>
                  </a:lnTo>
                  <a:cubicBezTo>
                    <a:pt x="384595" y="2461"/>
                    <a:pt x="390535" y="0"/>
                    <a:pt x="396728" y="0"/>
                  </a:cubicBezTo>
                  <a:cubicBezTo>
                    <a:pt x="402921" y="0"/>
                    <a:pt x="408861" y="2461"/>
                    <a:pt x="413240" y="6840"/>
                  </a:cubicBezTo>
                  <a:close/>
                </a:path>
              </a:pathLst>
            </a:custGeom>
            <a:blipFill>
              <a:blip r:embed="rId4"/>
              <a:stretch>
                <a:fillRect l="-1219" t="-5030" r="-60433" b="-2737"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279212" y="2238481"/>
            <a:ext cx="7953949" cy="1708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999"/>
              </a:lnSpc>
            </a:pPr>
            <a:r>
              <a:rPr lang="en-US" sz="9999" b="1" spc="-399">
                <a:solidFill>
                  <a:srgbClr val="016465"/>
                </a:solidFill>
                <a:latin typeface="Libre Franklin Bold"/>
                <a:ea typeface="Libre Franklin Bold"/>
                <a:cs typeface="Libre Franklin Bold"/>
                <a:sym typeface="Libre Franklin Bold"/>
              </a:rPr>
              <a:t>THANK YOU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9751241" y="1114981"/>
            <a:ext cx="6921548" cy="9172019"/>
            <a:chOff x="0" y="0"/>
            <a:chExt cx="1072329" cy="1420986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072329" cy="1420986"/>
            </a:xfrm>
            <a:custGeom>
              <a:avLst/>
              <a:gdLst/>
              <a:ahLst/>
              <a:cxnLst/>
              <a:rect l="l" t="t" r="r" b="b"/>
              <a:pathLst>
                <a:path w="1072329" h="1420986">
                  <a:moveTo>
                    <a:pt x="0" y="0"/>
                  </a:moveTo>
                  <a:lnTo>
                    <a:pt x="1072329" y="0"/>
                  </a:lnTo>
                  <a:lnTo>
                    <a:pt x="1072329" y="1420986"/>
                  </a:lnTo>
                  <a:lnTo>
                    <a:pt x="0" y="1420986"/>
                  </a:lnTo>
                  <a:close/>
                </a:path>
              </a:pathLst>
            </a:custGeom>
            <a:blipFill>
              <a:blip r:embed="rId5"/>
              <a:stretch>
                <a:fillRect b="-12632"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6803822" y="8892976"/>
            <a:ext cx="4680357" cy="4680357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35628" y="35628"/>
              <a:ext cx="741543" cy="741543"/>
            </a:xfrm>
            <a:custGeom>
              <a:avLst/>
              <a:gdLst/>
              <a:ahLst/>
              <a:cxnLst/>
              <a:rect l="l" t="t" r="r" b="b"/>
              <a:pathLst>
                <a:path w="741543" h="741543">
                  <a:moveTo>
                    <a:pt x="431594" y="25194"/>
                  </a:moveTo>
                  <a:lnTo>
                    <a:pt x="716350" y="309950"/>
                  </a:lnTo>
                  <a:cubicBezTo>
                    <a:pt x="749941" y="343541"/>
                    <a:pt x="749941" y="398003"/>
                    <a:pt x="716350" y="431594"/>
                  </a:cubicBezTo>
                  <a:lnTo>
                    <a:pt x="431594" y="716350"/>
                  </a:lnTo>
                  <a:cubicBezTo>
                    <a:pt x="398003" y="749941"/>
                    <a:pt x="343541" y="749941"/>
                    <a:pt x="309950" y="716350"/>
                  </a:cubicBezTo>
                  <a:lnTo>
                    <a:pt x="25194" y="431594"/>
                  </a:lnTo>
                  <a:cubicBezTo>
                    <a:pt x="-8397" y="398003"/>
                    <a:pt x="-8397" y="343541"/>
                    <a:pt x="25194" y="309950"/>
                  </a:cubicBezTo>
                  <a:lnTo>
                    <a:pt x="309950" y="25194"/>
                  </a:lnTo>
                  <a:cubicBezTo>
                    <a:pt x="343541" y="-8397"/>
                    <a:pt x="398003" y="-8397"/>
                    <a:pt x="431594" y="25194"/>
                  </a:cubicBezTo>
                  <a:close/>
                </a:path>
              </a:pathLst>
            </a:custGeom>
            <a:gradFill rotWithShape="1">
              <a:gsLst>
                <a:gs pos="0">
                  <a:srgbClr val="008470">
                    <a:alpha val="100000"/>
                  </a:srgbClr>
                </a:gs>
                <a:gs pos="100000">
                  <a:srgbClr val="015C62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CA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-1551091" y="668131"/>
            <a:ext cx="8533369" cy="1295729"/>
            <a:chOff x="0" y="0"/>
            <a:chExt cx="1337847" cy="203142"/>
          </a:xfrm>
        </p:grpSpPr>
        <p:sp>
          <p:nvSpPr>
            <p:cNvPr id="25" name="Freeform 25"/>
            <p:cNvSpPr/>
            <p:nvPr/>
          </p:nvSpPr>
          <p:spPr>
            <a:xfrm>
              <a:off x="9567" y="0"/>
              <a:ext cx="1318713" cy="203142"/>
            </a:xfrm>
            <a:custGeom>
              <a:avLst/>
              <a:gdLst/>
              <a:ahLst/>
              <a:cxnLst/>
              <a:rect l="l" t="t" r="r" b="b"/>
              <a:pathLst>
                <a:path w="1318713" h="203142">
                  <a:moveTo>
                    <a:pt x="209964" y="0"/>
                  </a:moveTo>
                  <a:lnTo>
                    <a:pt x="1311950" y="0"/>
                  </a:lnTo>
                  <a:cubicBezTo>
                    <a:pt x="1314686" y="0"/>
                    <a:pt x="1317152" y="1648"/>
                    <a:pt x="1318198" y="4175"/>
                  </a:cubicBezTo>
                  <a:cubicBezTo>
                    <a:pt x="1319245" y="6703"/>
                    <a:pt x="1318666" y="9612"/>
                    <a:pt x="1316731" y="11546"/>
                  </a:cubicBezTo>
                  <a:lnTo>
                    <a:pt x="1136630" y="191596"/>
                  </a:lnTo>
                  <a:cubicBezTo>
                    <a:pt x="1129235" y="198989"/>
                    <a:pt x="1119206" y="203142"/>
                    <a:pt x="1108750" y="203142"/>
                  </a:cubicBezTo>
                  <a:lnTo>
                    <a:pt x="6764" y="203142"/>
                  </a:lnTo>
                  <a:cubicBezTo>
                    <a:pt x="4028" y="203142"/>
                    <a:pt x="1562" y="201494"/>
                    <a:pt x="515" y="198967"/>
                  </a:cubicBezTo>
                  <a:cubicBezTo>
                    <a:pt x="-531" y="196440"/>
                    <a:pt x="47" y="193530"/>
                    <a:pt x="1982" y="191596"/>
                  </a:cubicBezTo>
                  <a:lnTo>
                    <a:pt x="182084" y="11546"/>
                  </a:lnTo>
                  <a:cubicBezTo>
                    <a:pt x="189479" y="4153"/>
                    <a:pt x="199507" y="0"/>
                    <a:pt x="20996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15C62">
                    <a:alpha val="100000"/>
                  </a:srgbClr>
                </a:gs>
                <a:gs pos="100000">
                  <a:srgbClr val="008470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CA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101600" y="-38100"/>
              <a:ext cx="1134647" cy="2412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7" name="Freeform 27"/>
          <p:cNvSpPr/>
          <p:nvPr/>
        </p:nvSpPr>
        <p:spPr>
          <a:xfrm>
            <a:off x="981461" y="800533"/>
            <a:ext cx="987111" cy="1030926"/>
          </a:xfrm>
          <a:custGeom>
            <a:avLst/>
            <a:gdLst/>
            <a:ahLst/>
            <a:cxnLst/>
            <a:rect l="l" t="t" r="r" b="b"/>
            <a:pathLst>
              <a:path w="987111" h="1030926">
                <a:moveTo>
                  <a:pt x="0" y="0"/>
                </a:moveTo>
                <a:lnTo>
                  <a:pt x="987111" y="0"/>
                </a:lnTo>
                <a:lnTo>
                  <a:pt x="987111" y="1030925"/>
                </a:lnTo>
                <a:lnTo>
                  <a:pt x="0" y="103092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28" name="Freeform 28"/>
          <p:cNvSpPr/>
          <p:nvPr/>
        </p:nvSpPr>
        <p:spPr>
          <a:xfrm>
            <a:off x="-1197323" y="1963860"/>
            <a:ext cx="3458785" cy="234089"/>
          </a:xfrm>
          <a:custGeom>
            <a:avLst/>
            <a:gdLst/>
            <a:ahLst/>
            <a:cxnLst/>
            <a:rect l="l" t="t" r="r" b="b"/>
            <a:pathLst>
              <a:path w="3458785" h="234089">
                <a:moveTo>
                  <a:pt x="0" y="0"/>
                </a:moveTo>
                <a:lnTo>
                  <a:pt x="3458785" y="0"/>
                </a:lnTo>
                <a:lnTo>
                  <a:pt x="3458785" y="234089"/>
                </a:lnTo>
                <a:lnTo>
                  <a:pt x="0" y="23408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24748" r="-32437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29" name="Freeform 29"/>
          <p:cNvSpPr/>
          <p:nvPr/>
        </p:nvSpPr>
        <p:spPr>
          <a:xfrm flipH="1">
            <a:off x="2261462" y="1963860"/>
            <a:ext cx="3458785" cy="234089"/>
          </a:xfrm>
          <a:custGeom>
            <a:avLst/>
            <a:gdLst/>
            <a:ahLst/>
            <a:cxnLst/>
            <a:rect l="l" t="t" r="r" b="b"/>
            <a:pathLst>
              <a:path w="3458785" h="234089">
                <a:moveTo>
                  <a:pt x="3458784" y="0"/>
                </a:moveTo>
                <a:lnTo>
                  <a:pt x="0" y="0"/>
                </a:lnTo>
                <a:lnTo>
                  <a:pt x="0" y="234089"/>
                </a:lnTo>
                <a:lnTo>
                  <a:pt x="3458784" y="234089"/>
                </a:lnTo>
                <a:lnTo>
                  <a:pt x="3458784" y="0"/>
                </a:lnTo>
                <a:close/>
              </a:path>
            </a:pathLst>
          </a:custGeom>
          <a:blipFill>
            <a:blip r:embed="rId8"/>
            <a:stretch>
              <a:fillRect t="-24748" r="-32437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30" name="TextBox 30"/>
          <p:cNvSpPr txBox="1"/>
          <p:nvPr/>
        </p:nvSpPr>
        <p:spPr>
          <a:xfrm>
            <a:off x="409884" y="3964312"/>
            <a:ext cx="10848023" cy="36385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199"/>
              </a:lnSpc>
              <a:spcBef>
                <a:spcPct val="0"/>
              </a:spcBef>
            </a:pPr>
            <a:r>
              <a:rPr lang="en-US" sz="299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Questions?</a:t>
            </a:r>
          </a:p>
          <a:p>
            <a:pPr algn="just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We appreciate your time and look forward to your feedback.</a:t>
            </a:r>
          </a:p>
          <a:p>
            <a:pPr algn="just">
              <a:lnSpc>
                <a:spcPts val="4199"/>
              </a:lnSpc>
              <a:spcBef>
                <a:spcPct val="0"/>
              </a:spcBef>
            </a:pPr>
            <a:endParaRPr lang="en-US" sz="2999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>
              <a:lnSpc>
                <a:spcPts val="4199"/>
              </a:lnSpc>
              <a:spcBef>
                <a:spcPct val="0"/>
              </a:spcBef>
            </a:pPr>
            <a:r>
              <a:rPr lang="en-US" sz="299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Group Members:</a:t>
            </a:r>
          </a:p>
          <a:p>
            <a:pPr algn="just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Julie Anne Pavel</a:t>
            </a:r>
          </a:p>
          <a:p>
            <a:pPr algn="just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Jose Rafael Noriega Cedeno</a:t>
            </a:r>
          </a:p>
          <a:p>
            <a:pPr algn="just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Kirby Fung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1277" b="-21277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3" name="AutoShape 3"/>
          <p:cNvSpPr/>
          <p:nvPr/>
        </p:nvSpPr>
        <p:spPr>
          <a:xfrm flipH="1">
            <a:off x="-624531" y="-439149"/>
            <a:ext cx="9803012" cy="10037626"/>
          </a:xfrm>
          <a:prstGeom prst="line">
            <a:avLst/>
          </a:prstGeom>
          <a:ln w="57150" cap="rnd">
            <a:gradFill>
              <a:gsLst>
                <a:gs pos="0">
                  <a:srgbClr val="008470">
                    <a:alpha val="100000"/>
                  </a:srgbClr>
                </a:gs>
                <a:gs pos="100000">
                  <a:srgbClr val="015C62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CA"/>
          </a:p>
        </p:txBody>
      </p:sp>
      <p:sp>
        <p:nvSpPr>
          <p:cNvPr id="4" name="Freeform 4"/>
          <p:cNvSpPr/>
          <p:nvPr/>
        </p:nvSpPr>
        <p:spPr>
          <a:xfrm>
            <a:off x="5102128" y="490109"/>
            <a:ext cx="1709812" cy="538591"/>
          </a:xfrm>
          <a:custGeom>
            <a:avLst/>
            <a:gdLst/>
            <a:ahLst/>
            <a:cxnLst/>
            <a:rect l="l" t="t" r="r" b="b"/>
            <a:pathLst>
              <a:path w="1709812" h="538591">
                <a:moveTo>
                  <a:pt x="0" y="0"/>
                </a:moveTo>
                <a:lnTo>
                  <a:pt x="1709812" y="0"/>
                </a:lnTo>
                <a:lnTo>
                  <a:pt x="1709812" y="538591"/>
                </a:lnTo>
                <a:lnTo>
                  <a:pt x="0" y="53859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5" name="Group 5"/>
          <p:cNvGrpSpPr/>
          <p:nvPr/>
        </p:nvGrpSpPr>
        <p:grpSpPr>
          <a:xfrm rot="-2700000">
            <a:off x="17279842" y="175954"/>
            <a:ext cx="2028857" cy="1705492"/>
            <a:chOff x="0" y="0"/>
            <a:chExt cx="534349" cy="44918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34349" cy="449183"/>
            </a:xfrm>
            <a:custGeom>
              <a:avLst/>
              <a:gdLst/>
              <a:ahLst/>
              <a:cxnLst/>
              <a:rect l="l" t="t" r="r" b="b"/>
              <a:pathLst>
                <a:path w="534349" h="449183">
                  <a:moveTo>
                    <a:pt x="114477" y="0"/>
                  </a:moveTo>
                  <a:lnTo>
                    <a:pt x="419872" y="0"/>
                  </a:lnTo>
                  <a:cubicBezTo>
                    <a:pt x="483096" y="0"/>
                    <a:pt x="534349" y="51253"/>
                    <a:pt x="534349" y="114477"/>
                  </a:cubicBezTo>
                  <a:lnTo>
                    <a:pt x="534349" y="334706"/>
                  </a:lnTo>
                  <a:cubicBezTo>
                    <a:pt x="534349" y="365067"/>
                    <a:pt x="522288" y="394185"/>
                    <a:pt x="500820" y="415653"/>
                  </a:cubicBezTo>
                  <a:cubicBezTo>
                    <a:pt x="479351" y="437122"/>
                    <a:pt x="450233" y="449183"/>
                    <a:pt x="419872" y="449183"/>
                  </a:cubicBezTo>
                  <a:lnTo>
                    <a:pt x="114477" y="449183"/>
                  </a:lnTo>
                  <a:cubicBezTo>
                    <a:pt x="84116" y="449183"/>
                    <a:pt x="54998" y="437122"/>
                    <a:pt x="33530" y="415653"/>
                  </a:cubicBezTo>
                  <a:cubicBezTo>
                    <a:pt x="12061" y="394185"/>
                    <a:pt x="0" y="365067"/>
                    <a:pt x="0" y="334706"/>
                  </a:cubicBezTo>
                  <a:lnTo>
                    <a:pt x="0" y="114477"/>
                  </a:lnTo>
                  <a:cubicBezTo>
                    <a:pt x="0" y="51253"/>
                    <a:pt x="51253" y="0"/>
                    <a:pt x="114477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8470">
                    <a:alpha val="100000"/>
                  </a:srgbClr>
                </a:gs>
                <a:gs pos="100000">
                  <a:srgbClr val="015C62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CA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34349" cy="4872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-2700000">
            <a:off x="14812675" y="-509076"/>
            <a:ext cx="3722993" cy="1933731"/>
            <a:chOff x="0" y="0"/>
            <a:chExt cx="980541" cy="50929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980541" cy="509295"/>
            </a:xfrm>
            <a:custGeom>
              <a:avLst/>
              <a:gdLst/>
              <a:ahLst/>
              <a:cxnLst/>
              <a:rect l="l" t="t" r="r" b="b"/>
              <a:pathLst>
                <a:path w="980541" h="509295">
                  <a:moveTo>
                    <a:pt x="62385" y="0"/>
                  </a:moveTo>
                  <a:lnTo>
                    <a:pt x="918157" y="0"/>
                  </a:lnTo>
                  <a:cubicBezTo>
                    <a:pt x="952611" y="0"/>
                    <a:pt x="980541" y="27931"/>
                    <a:pt x="980541" y="62385"/>
                  </a:cubicBezTo>
                  <a:lnTo>
                    <a:pt x="980541" y="446911"/>
                  </a:lnTo>
                  <a:cubicBezTo>
                    <a:pt x="980541" y="481365"/>
                    <a:pt x="952611" y="509295"/>
                    <a:pt x="918157" y="509295"/>
                  </a:cubicBezTo>
                  <a:lnTo>
                    <a:pt x="62385" y="509295"/>
                  </a:lnTo>
                  <a:cubicBezTo>
                    <a:pt x="27931" y="509295"/>
                    <a:pt x="0" y="481365"/>
                    <a:pt x="0" y="446911"/>
                  </a:cubicBezTo>
                  <a:lnTo>
                    <a:pt x="0" y="62385"/>
                  </a:lnTo>
                  <a:cubicBezTo>
                    <a:pt x="0" y="27931"/>
                    <a:pt x="27931" y="0"/>
                    <a:pt x="62385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8470">
                    <a:alpha val="100000"/>
                  </a:srgbClr>
                </a:gs>
                <a:gs pos="100000">
                  <a:srgbClr val="015C62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CA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980541" cy="5473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 rot="-2700000">
            <a:off x="13421562" y="-490079"/>
            <a:ext cx="3798192" cy="1234275"/>
            <a:chOff x="0" y="0"/>
            <a:chExt cx="1000347" cy="325076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000347" cy="325076"/>
            </a:xfrm>
            <a:custGeom>
              <a:avLst/>
              <a:gdLst/>
              <a:ahLst/>
              <a:cxnLst/>
              <a:rect l="l" t="t" r="r" b="b"/>
              <a:pathLst>
                <a:path w="1000347" h="325076">
                  <a:moveTo>
                    <a:pt x="61150" y="0"/>
                  </a:moveTo>
                  <a:lnTo>
                    <a:pt x="939198" y="0"/>
                  </a:lnTo>
                  <a:cubicBezTo>
                    <a:pt x="972969" y="0"/>
                    <a:pt x="1000347" y="27378"/>
                    <a:pt x="1000347" y="61150"/>
                  </a:cubicBezTo>
                  <a:lnTo>
                    <a:pt x="1000347" y="263927"/>
                  </a:lnTo>
                  <a:cubicBezTo>
                    <a:pt x="1000347" y="297699"/>
                    <a:pt x="972969" y="325076"/>
                    <a:pt x="939198" y="325076"/>
                  </a:cubicBezTo>
                  <a:lnTo>
                    <a:pt x="61150" y="325076"/>
                  </a:lnTo>
                  <a:cubicBezTo>
                    <a:pt x="27378" y="325076"/>
                    <a:pt x="0" y="297699"/>
                    <a:pt x="0" y="263927"/>
                  </a:cubicBezTo>
                  <a:lnTo>
                    <a:pt x="0" y="61150"/>
                  </a:lnTo>
                  <a:cubicBezTo>
                    <a:pt x="0" y="27378"/>
                    <a:pt x="27378" y="0"/>
                    <a:pt x="6115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8470">
                    <a:alpha val="100000"/>
                  </a:srgbClr>
                </a:gs>
                <a:gs pos="100000">
                  <a:srgbClr val="015C62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CA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1000347" cy="3631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646608" y="1868204"/>
            <a:ext cx="15232669" cy="66713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9"/>
              </a:lnSpc>
              <a:spcBef>
                <a:spcPct val="0"/>
              </a:spcBef>
            </a:pPr>
            <a:r>
              <a:rPr lang="en-US" sz="20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Abadi, M., Barham, P., Chen, J., Chen, Z., Davis, A., Dean, J., … &amp; Zheng, X. (2016). TensorFlow: A system for large-scale machine learning. 12th USENIX Symposium on Operating Systems Design and Implementation (OSDI 16), 265–283.</a:t>
            </a:r>
          </a:p>
          <a:p>
            <a:pPr algn="l">
              <a:lnSpc>
                <a:spcPts val="2939"/>
              </a:lnSpc>
              <a:spcBef>
                <a:spcPct val="0"/>
              </a:spcBef>
            </a:pPr>
            <a:endParaRPr lang="en-US" sz="2099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2939"/>
              </a:lnSpc>
              <a:spcBef>
                <a:spcPct val="0"/>
              </a:spcBef>
            </a:pPr>
            <a:r>
              <a:rPr lang="en-US" sz="20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https://www.usenix.org/system/files/conference/osdi16/osdi16-abadi.pdf</a:t>
            </a:r>
          </a:p>
          <a:p>
            <a:pPr algn="l">
              <a:lnSpc>
                <a:spcPts val="2939"/>
              </a:lnSpc>
              <a:spcBef>
                <a:spcPct val="0"/>
              </a:spcBef>
            </a:pPr>
            <a:endParaRPr lang="en-US" sz="2099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2939"/>
              </a:lnSpc>
              <a:spcBef>
                <a:spcPct val="0"/>
              </a:spcBef>
            </a:pPr>
            <a:r>
              <a:rPr lang="en-US" sz="20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Dubrawski, D. (2023). Hospital Readmissions [Dataset]. Kaggle. https://www.kaggle.com/datasets/dubradave/hospital-readmissions</a:t>
            </a:r>
          </a:p>
          <a:p>
            <a:pPr algn="l">
              <a:lnSpc>
                <a:spcPts val="2939"/>
              </a:lnSpc>
              <a:spcBef>
                <a:spcPct val="0"/>
              </a:spcBef>
            </a:pPr>
            <a:endParaRPr lang="en-US" sz="2099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2939"/>
              </a:lnSpc>
              <a:spcBef>
                <a:spcPct val="0"/>
              </a:spcBef>
            </a:pPr>
            <a:r>
              <a:rPr lang="en-US" sz="20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Khairat, S., Gong, Y., Shyu, C. R., &amp; Zaman, T. (2020). Prediction of hospital readmissions for diabetic patients using machine learning models. International Journal of Medical Informatics, 139, 104107.</a:t>
            </a:r>
          </a:p>
          <a:p>
            <a:pPr algn="l">
              <a:lnSpc>
                <a:spcPts val="2939"/>
              </a:lnSpc>
              <a:spcBef>
                <a:spcPct val="0"/>
              </a:spcBef>
            </a:pPr>
            <a:r>
              <a:rPr lang="en-US" sz="20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https://doi.org/10.1016/j.ijmedinf.2020.104107</a:t>
            </a:r>
          </a:p>
          <a:p>
            <a:pPr algn="l">
              <a:lnSpc>
                <a:spcPts val="2939"/>
              </a:lnSpc>
              <a:spcBef>
                <a:spcPct val="0"/>
              </a:spcBef>
            </a:pPr>
            <a:endParaRPr lang="en-US" sz="2099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2939"/>
              </a:lnSpc>
              <a:spcBef>
                <a:spcPct val="0"/>
              </a:spcBef>
            </a:pPr>
            <a:r>
              <a:rPr lang="en-US" sz="20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Rajkomar, A., Dean, J., &amp; Kohane, I. (2019). Machine learning in medicine. The New England Journal of Medicine, 380(14), 1347–1358.  https://doi.org/10.1056/NEJMra1814259</a:t>
            </a:r>
          </a:p>
          <a:p>
            <a:pPr algn="l">
              <a:lnSpc>
                <a:spcPts val="2939"/>
              </a:lnSpc>
              <a:spcBef>
                <a:spcPct val="0"/>
              </a:spcBef>
            </a:pPr>
            <a:endParaRPr lang="en-US" sz="2099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2939"/>
              </a:lnSpc>
              <a:spcBef>
                <a:spcPct val="0"/>
              </a:spcBef>
            </a:pPr>
            <a:r>
              <a:rPr lang="en-US" sz="20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Strack, B., DeShazo, J. P., Gennings, C., Olmo, J. L., Ventura, S., Cios, K. J., &amp; Clore, J. N. (2014). Impact of HbA1c measurement on hospital readmission rates: Analysis of 70,000 clinical database patient records. BioMed Research International, 2014, 781670.   https://doi.org/10.1155/2014/781670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46608" y="194888"/>
            <a:ext cx="4060349" cy="10052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19"/>
              </a:lnSpc>
              <a:spcBef>
                <a:spcPct val="0"/>
              </a:spcBef>
            </a:pPr>
            <a:r>
              <a:rPr lang="en-US" sz="5799" b="1">
                <a:solidFill>
                  <a:srgbClr val="00806E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References</a:t>
            </a:r>
          </a:p>
        </p:txBody>
      </p:sp>
      <p:sp>
        <p:nvSpPr>
          <p:cNvPr id="16" name="Freeform 16"/>
          <p:cNvSpPr/>
          <p:nvPr/>
        </p:nvSpPr>
        <p:spPr>
          <a:xfrm>
            <a:off x="15390092" y="8719709"/>
            <a:ext cx="1709812" cy="538591"/>
          </a:xfrm>
          <a:custGeom>
            <a:avLst/>
            <a:gdLst/>
            <a:ahLst/>
            <a:cxnLst/>
            <a:rect l="l" t="t" r="r" b="b"/>
            <a:pathLst>
              <a:path w="1709812" h="538591">
                <a:moveTo>
                  <a:pt x="0" y="0"/>
                </a:moveTo>
                <a:lnTo>
                  <a:pt x="1709812" y="0"/>
                </a:lnTo>
                <a:lnTo>
                  <a:pt x="1709812" y="538591"/>
                </a:lnTo>
                <a:lnTo>
                  <a:pt x="0" y="53859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328638"/>
            <a:ext cx="7769914" cy="12268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80"/>
              </a:lnSpc>
            </a:pPr>
            <a:r>
              <a:rPr lang="en-US" sz="7200" b="1" spc="-288">
                <a:solidFill>
                  <a:srgbClr val="016465"/>
                </a:solidFill>
                <a:latin typeface="Libre Franklin Bold"/>
                <a:ea typeface="Libre Franklin Bold"/>
                <a:cs typeface="Libre Franklin Bold"/>
                <a:sym typeface="Libre Franklin Bold"/>
              </a:rPr>
              <a:t>Problem Overview</a:t>
            </a:r>
          </a:p>
        </p:txBody>
      </p:sp>
      <p:sp>
        <p:nvSpPr>
          <p:cNvPr id="3" name="AutoShape 3"/>
          <p:cNvSpPr/>
          <p:nvPr/>
        </p:nvSpPr>
        <p:spPr>
          <a:xfrm flipH="1">
            <a:off x="-624531" y="-262800"/>
            <a:ext cx="10810403" cy="9861276"/>
          </a:xfrm>
          <a:prstGeom prst="line">
            <a:avLst/>
          </a:prstGeom>
          <a:ln w="57150" cap="rnd">
            <a:gradFill>
              <a:gsLst>
                <a:gs pos="0">
                  <a:srgbClr val="008470">
                    <a:alpha val="100000"/>
                  </a:srgbClr>
                </a:gs>
                <a:gs pos="100000">
                  <a:srgbClr val="015C62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CA"/>
          </a:p>
        </p:txBody>
      </p:sp>
      <p:grpSp>
        <p:nvGrpSpPr>
          <p:cNvPr id="4" name="Group 4"/>
          <p:cNvGrpSpPr/>
          <p:nvPr/>
        </p:nvGrpSpPr>
        <p:grpSpPr>
          <a:xfrm rot="-2700000">
            <a:off x="11626977" y="975906"/>
            <a:ext cx="8488252" cy="3090313"/>
            <a:chOff x="0" y="0"/>
            <a:chExt cx="2235589" cy="81391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235589" cy="813910"/>
            </a:xfrm>
            <a:custGeom>
              <a:avLst/>
              <a:gdLst/>
              <a:ahLst/>
              <a:cxnLst/>
              <a:rect l="l" t="t" r="r" b="b"/>
              <a:pathLst>
                <a:path w="2235589" h="813910">
                  <a:moveTo>
                    <a:pt x="27362" y="0"/>
                  </a:moveTo>
                  <a:lnTo>
                    <a:pt x="2208227" y="0"/>
                  </a:lnTo>
                  <a:cubicBezTo>
                    <a:pt x="2215484" y="0"/>
                    <a:pt x="2222443" y="2883"/>
                    <a:pt x="2227575" y="8014"/>
                  </a:cubicBezTo>
                  <a:cubicBezTo>
                    <a:pt x="2232706" y="13146"/>
                    <a:pt x="2235589" y="20105"/>
                    <a:pt x="2235589" y="27362"/>
                  </a:cubicBezTo>
                  <a:lnTo>
                    <a:pt x="2235589" y="786547"/>
                  </a:lnTo>
                  <a:cubicBezTo>
                    <a:pt x="2235589" y="793804"/>
                    <a:pt x="2232706" y="800764"/>
                    <a:pt x="2227575" y="805895"/>
                  </a:cubicBezTo>
                  <a:cubicBezTo>
                    <a:pt x="2222443" y="811027"/>
                    <a:pt x="2215484" y="813910"/>
                    <a:pt x="2208227" y="813910"/>
                  </a:cubicBezTo>
                  <a:lnTo>
                    <a:pt x="27362" y="813910"/>
                  </a:lnTo>
                  <a:cubicBezTo>
                    <a:pt x="20105" y="813910"/>
                    <a:pt x="13146" y="811027"/>
                    <a:pt x="8014" y="805895"/>
                  </a:cubicBezTo>
                  <a:cubicBezTo>
                    <a:pt x="2883" y="800764"/>
                    <a:pt x="0" y="793804"/>
                    <a:pt x="0" y="786547"/>
                  </a:cubicBezTo>
                  <a:lnTo>
                    <a:pt x="0" y="27362"/>
                  </a:lnTo>
                  <a:cubicBezTo>
                    <a:pt x="0" y="20105"/>
                    <a:pt x="2883" y="13146"/>
                    <a:pt x="8014" y="8014"/>
                  </a:cubicBezTo>
                  <a:cubicBezTo>
                    <a:pt x="13146" y="2883"/>
                    <a:pt x="20105" y="0"/>
                    <a:pt x="27362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8470">
                    <a:alpha val="100000"/>
                  </a:srgbClr>
                </a:gs>
                <a:gs pos="100000">
                  <a:srgbClr val="015C62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CA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2235589" cy="8520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 rot="-2700000">
            <a:off x="8313853" y="5776237"/>
            <a:ext cx="12897148" cy="1676931"/>
            <a:chOff x="0" y="0"/>
            <a:chExt cx="3396780" cy="441661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396780" cy="441661"/>
            </a:xfrm>
            <a:custGeom>
              <a:avLst/>
              <a:gdLst/>
              <a:ahLst/>
              <a:cxnLst/>
              <a:rect l="l" t="t" r="r" b="b"/>
              <a:pathLst>
                <a:path w="3396780" h="441661">
                  <a:moveTo>
                    <a:pt x="18008" y="0"/>
                  </a:moveTo>
                  <a:lnTo>
                    <a:pt x="3378771" y="0"/>
                  </a:lnTo>
                  <a:cubicBezTo>
                    <a:pt x="3383548" y="0"/>
                    <a:pt x="3388128" y="1897"/>
                    <a:pt x="3391505" y="5275"/>
                  </a:cubicBezTo>
                  <a:cubicBezTo>
                    <a:pt x="3394883" y="8652"/>
                    <a:pt x="3396780" y="13232"/>
                    <a:pt x="3396780" y="18008"/>
                  </a:cubicBezTo>
                  <a:lnTo>
                    <a:pt x="3396780" y="423653"/>
                  </a:lnTo>
                  <a:cubicBezTo>
                    <a:pt x="3396780" y="428429"/>
                    <a:pt x="3394883" y="433009"/>
                    <a:pt x="3391505" y="436386"/>
                  </a:cubicBezTo>
                  <a:cubicBezTo>
                    <a:pt x="3388128" y="439764"/>
                    <a:pt x="3383548" y="441661"/>
                    <a:pt x="3378771" y="441661"/>
                  </a:cubicBezTo>
                  <a:lnTo>
                    <a:pt x="18008" y="441661"/>
                  </a:lnTo>
                  <a:cubicBezTo>
                    <a:pt x="13232" y="441661"/>
                    <a:pt x="8652" y="439764"/>
                    <a:pt x="5275" y="436386"/>
                  </a:cubicBezTo>
                  <a:cubicBezTo>
                    <a:pt x="1897" y="433009"/>
                    <a:pt x="0" y="428429"/>
                    <a:pt x="0" y="423653"/>
                  </a:cubicBezTo>
                  <a:lnTo>
                    <a:pt x="0" y="18008"/>
                  </a:lnTo>
                  <a:cubicBezTo>
                    <a:pt x="0" y="13232"/>
                    <a:pt x="1897" y="8652"/>
                    <a:pt x="5275" y="5275"/>
                  </a:cubicBezTo>
                  <a:cubicBezTo>
                    <a:pt x="8652" y="1897"/>
                    <a:pt x="13232" y="0"/>
                    <a:pt x="18008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8470">
                    <a:alpha val="100000"/>
                  </a:srgbClr>
                </a:gs>
                <a:gs pos="100000">
                  <a:srgbClr val="015C62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CA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3396780" cy="4797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 rot="-2700000">
            <a:off x="15027503" y="6378692"/>
            <a:ext cx="5138778" cy="1418225"/>
            <a:chOff x="0" y="0"/>
            <a:chExt cx="1353423" cy="373524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353423" cy="373524"/>
            </a:xfrm>
            <a:custGeom>
              <a:avLst/>
              <a:gdLst/>
              <a:ahLst/>
              <a:cxnLst/>
              <a:rect l="l" t="t" r="r" b="b"/>
              <a:pathLst>
                <a:path w="1353423" h="373524">
                  <a:moveTo>
                    <a:pt x="45197" y="0"/>
                  </a:moveTo>
                  <a:lnTo>
                    <a:pt x="1308226" y="0"/>
                  </a:lnTo>
                  <a:cubicBezTo>
                    <a:pt x="1320213" y="0"/>
                    <a:pt x="1331709" y="4762"/>
                    <a:pt x="1340185" y="13238"/>
                  </a:cubicBezTo>
                  <a:cubicBezTo>
                    <a:pt x="1348661" y="21714"/>
                    <a:pt x="1353423" y="33210"/>
                    <a:pt x="1353423" y="45197"/>
                  </a:cubicBezTo>
                  <a:lnTo>
                    <a:pt x="1353423" y="328327"/>
                  </a:lnTo>
                  <a:cubicBezTo>
                    <a:pt x="1353423" y="353289"/>
                    <a:pt x="1333188" y="373524"/>
                    <a:pt x="1308226" y="373524"/>
                  </a:cubicBezTo>
                  <a:lnTo>
                    <a:pt x="45197" y="373524"/>
                  </a:lnTo>
                  <a:cubicBezTo>
                    <a:pt x="20235" y="373524"/>
                    <a:pt x="0" y="353289"/>
                    <a:pt x="0" y="328327"/>
                  </a:cubicBezTo>
                  <a:lnTo>
                    <a:pt x="0" y="45197"/>
                  </a:lnTo>
                  <a:cubicBezTo>
                    <a:pt x="0" y="20235"/>
                    <a:pt x="20235" y="0"/>
                    <a:pt x="45197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8470">
                    <a:alpha val="100000"/>
                  </a:srgbClr>
                </a:gs>
                <a:gs pos="100000">
                  <a:srgbClr val="015C62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CA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1353423" cy="4116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1056239" y="1028700"/>
            <a:ext cx="6203061" cy="9258300"/>
            <a:chOff x="0" y="0"/>
            <a:chExt cx="961016" cy="1434353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961016" cy="1434353"/>
            </a:xfrm>
            <a:custGeom>
              <a:avLst/>
              <a:gdLst/>
              <a:ahLst/>
              <a:cxnLst/>
              <a:rect l="l" t="t" r="r" b="b"/>
              <a:pathLst>
                <a:path w="961016" h="1434353">
                  <a:moveTo>
                    <a:pt x="0" y="0"/>
                  </a:moveTo>
                  <a:lnTo>
                    <a:pt x="961016" y="0"/>
                  </a:lnTo>
                  <a:lnTo>
                    <a:pt x="961016" y="1434353"/>
                  </a:lnTo>
                  <a:lnTo>
                    <a:pt x="0" y="1434353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15" name="Freeform 15"/>
          <p:cNvSpPr/>
          <p:nvPr/>
        </p:nvSpPr>
        <p:spPr>
          <a:xfrm>
            <a:off x="9072521" y="1739422"/>
            <a:ext cx="1709812" cy="538591"/>
          </a:xfrm>
          <a:custGeom>
            <a:avLst/>
            <a:gdLst/>
            <a:ahLst/>
            <a:cxnLst/>
            <a:rect l="l" t="t" r="r" b="b"/>
            <a:pathLst>
              <a:path w="1709812" h="538591">
                <a:moveTo>
                  <a:pt x="0" y="0"/>
                </a:moveTo>
                <a:lnTo>
                  <a:pt x="1709811" y="0"/>
                </a:lnTo>
                <a:lnTo>
                  <a:pt x="1709811" y="538591"/>
                </a:lnTo>
                <a:lnTo>
                  <a:pt x="0" y="53859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6" name="TextBox 16"/>
          <p:cNvSpPr txBox="1"/>
          <p:nvPr/>
        </p:nvSpPr>
        <p:spPr>
          <a:xfrm>
            <a:off x="1028700" y="2890600"/>
            <a:ext cx="9753632" cy="42748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79"/>
              </a:lnSpc>
              <a:spcBef>
                <a:spcPct val="0"/>
              </a:spcBef>
            </a:pPr>
            <a:r>
              <a:rPr lang="en-US" sz="26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Hospital readmissions are a major issue in healthcare:</a:t>
            </a:r>
          </a:p>
          <a:p>
            <a:pPr algn="l">
              <a:lnSpc>
                <a:spcPts val="3779"/>
              </a:lnSpc>
              <a:spcBef>
                <a:spcPct val="0"/>
              </a:spcBef>
            </a:pPr>
            <a:endParaRPr lang="en-US" sz="2699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marL="582925" lvl="1" indent="-291463" algn="l">
              <a:lnSpc>
                <a:spcPts val="3779"/>
              </a:lnSpc>
              <a:buFont typeface="Arial"/>
              <a:buChar char="•"/>
            </a:pPr>
            <a:r>
              <a:rPr lang="en-US" sz="26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Increase patient risk and complications</a:t>
            </a:r>
          </a:p>
          <a:p>
            <a:pPr marL="582925" lvl="1" indent="-291463" algn="l">
              <a:lnSpc>
                <a:spcPts val="3779"/>
              </a:lnSpc>
              <a:buFont typeface="Arial"/>
              <a:buChar char="•"/>
            </a:pPr>
            <a:r>
              <a:rPr lang="en-US" sz="26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Add significant costs to the healthcare system</a:t>
            </a:r>
          </a:p>
          <a:p>
            <a:pPr marL="582925" lvl="1" indent="-291463" algn="l">
              <a:lnSpc>
                <a:spcPts val="3779"/>
              </a:lnSpc>
              <a:buFont typeface="Arial"/>
              <a:buChar char="•"/>
            </a:pPr>
            <a:r>
              <a:rPr lang="en-US" sz="26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Hard to predict due to complex multi-factor causes</a:t>
            </a:r>
          </a:p>
          <a:p>
            <a:pPr algn="l">
              <a:lnSpc>
                <a:spcPts val="3779"/>
              </a:lnSpc>
              <a:spcBef>
                <a:spcPct val="0"/>
              </a:spcBef>
            </a:pPr>
            <a:endParaRPr lang="en-US" sz="2699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3779"/>
              </a:lnSpc>
              <a:spcBef>
                <a:spcPct val="0"/>
              </a:spcBef>
            </a:pPr>
            <a:r>
              <a:rPr lang="en-US" sz="269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Goal:</a:t>
            </a:r>
          </a:p>
          <a:p>
            <a:pPr algn="l">
              <a:lnSpc>
                <a:spcPts val="3779"/>
              </a:lnSpc>
              <a:spcBef>
                <a:spcPct val="0"/>
              </a:spcBef>
            </a:pPr>
            <a:r>
              <a:rPr lang="en-US" sz="26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Build a machine-learning model to predict whether a diabetic patient will be readmitted within 30 days.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H="1">
            <a:off x="-624531" y="-503222"/>
            <a:ext cx="11583190" cy="10101698"/>
          </a:xfrm>
          <a:prstGeom prst="line">
            <a:avLst/>
          </a:prstGeom>
          <a:ln w="57150" cap="rnd">
            <a:gradFill>
              <a:gsLst>
                <a:gs pos="0">
                  <a:srgbClr val="008470">
                    <a:alpha val="100000"/>
                  </a:srgbClr>
                </a:gs>
                <a:gs pos="100000">
                  <a:srgbClr val="015C62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 rot="-2700000">
            <a:off x="15207423" y="995683"/>
            <a:ext cx="3815487" cy="2724654"/>
            <a:chOff x="0" y="0"/>
            <a:chExt cx="1004902" cy="71760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04902" cy="717604"/>
            </a:xfrm>
            <a:custGeom>
              <a:avLst/>
              <a:gdLst/>
              <a:ahLst/>
              <a:cxnLst/>
              <a:rect l="l" t="t" r="r" b="b"/>
              <a:pathLst>
                <a:path w="1004902" h="717604">
                  <a:moveTo>
                    <a:pt x="60872" y="0"/>
                  </a:moveTo>
                  <a:lnTo>
                    <a:pt x="944029" y="0"/>
                  </a:lnTo>
                  <a:cubicBezTo>
                    <a:pt x="977648" y="0"/>
                    <a:pt x="1004902" y="27253"/>
                    <a:pt x="1004902" y="60872"/>
                  </a:cubicBezTo>
                  <a:lnTo>
                    <a:pt x="1004902" y="656732"/>
                  </a:lnTo>
                  <a:cubicBezTo>
                    <a:pt x="1004902" y="672876"/>
                    <a:pt x="998489" y="688360"/>
                    <a:pt x="987073" y="699775"/>
                  </a:cubicBezTo>
                  <a:cubicBezTo>
                    <a:pt x="975657" y="711191"/>
                    <a:pt x="960174" y="717604"/>
                    <a:pt x="944029" y="717604"/>
                  </a:cubicBezTo>
                  <a:lnTo>
                    <a:pt x="60872" y="717604"/>
                  </a:lnTo>
                  <a:cubicBezTo>
                    <a:pt x="27253" y="717604"/>
                    <a:pt x="0" y="690351"/>
                    <a:pt x="0" y="656732"/>
                  </a:cubicBezTo>
                  <a:lnTo>
                    <a:pt x="0" y="60872"/>
                  </a:lnTo>
                  <a:cubicBezTo>
                    <a:pt x="0" y="27253"/>
                    <a:pt x="27253" y="0"/>
                    <a:pt x="60872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8470">
                    <a:alpha val="100000"/>
                  </a:srgbClr>
                </a:gs>
                <a:gs pos="100000">
                  <a:srgbClr val="015C62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004902" cy="7557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 rot="-2700000">
            <a:off x="12766748" y="-1691839"/>
            <a:ext cx="10359769" cy="2724654"/>
            <a:chOff x="0" y="0"/>
            <a:chExt cx="2728499" cy="71760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728499" cy="717604"/>
            </a:xfrm>
            <a:custGeom>
              <a:avLst/>
              <a:gdLst/>
              <a:ahLst/>
              <a:cxnLst/>
              <a:rect l="l" t="t" r="r" b="b"/>
              <a:pathLst>
                <a:path w="2728499" h="717604">
                  <a:moveTo>
                    <a:pt x="22419" y="0"/>
                  </a:moveTo>
                  <a:lnTo>
                    <a:pt x="2706080" y="0"/>
                  </a:lnTo>
                  <a:cubicBezTo>
                    <a:pt x="2718462" y="0"/>
                    <a:pt x="2728499" y="10037"/>
                    <a:pt x="2728499" y="22419"/>
                  </a:cubicBezTo>
                  <a:lnTo>
                    <a:pt x="2728499" y="695185"/>
                  </a:lnTo>
                  <a:cubicBezTo>
                    <a:pt x="2728499" y="701131"/>
                    <a:pt x="2726137" y="706834"/>
                    <a:pt x="2721932" y="711038"/>
                  </a:cubicBezTo>
                  <a:cubicBezTo>
                    <a:pt x="2717728" y="715242"/>
                    <a:pt x="2712026" y="717604"/>
                    <a:pt x="2706080" y="717604"/>
                  </a:cubicBezTo>
                  <a:lnTo>
                    <a:pt x="22419" y="717604"/>
                  </a:lnTo>
                  <a:cubicBezTo>
                    <a:pt x="16473" y="717604"/>
                    <a:pt x="10771" y="715242"/>
                    <a:pt x="6566" y="711038"/>
                  </a:cubicBezTo>
                  <a:cubicBezTo>
                    <a:pt x="2362" y="706834"/>
                    <a:pt x="0" y="701131"/>
                    <a:pt x="0" y="695185"/>
                  </a:cubicBezTo>
                  <a:lnTo>
                    <a:pt x="0" y="22419"/>
                  </a:lnTo>
                  <a:cubicBezTo>
                    <a:pt x="0" y="16473"/>
                    <a:pt x="2362" y="10771"/>
                    <a:pt x="6566" y="6566"/>
                  </a:cubicBezTo>
                  <a:cubicBezTo>
                    <a:pt x="10771" y="2362"/>
                    <a:pt x="16473" y="0"/>
                    <a:pt x="22419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8470">
                    <a:alpha val="100000"/>
                  </a:srgbClr>
                </a:gs>
                <a:gs pos="100000">
                  <a:srgbClr val="015C62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CA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2728499" cy="7557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 rot="-2700000">
            <a:off x="13612238" y="8036738"/>
            <a:ext cx="7641145" cy="2611702"/>
            <a:chOff x="0" y="0"/>
            <a:chExt cx="2012483" cy="687856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012483" cy="687856"/>
            </a:xfrm>
            <a:custGeom>
              <a:avLst/>
              <a:gdLst/>
              <a:ahLst/>
              <a:cxnLst/>
              <a:rect l="l" t="t" r="r" b="b"/>
              <a:pathLst>
                <a:path w="2012483" h="687856">
                  <a:moveTo>
                    <a:pt x="30396" y="0"/>
                  </a:moveTo>
                  <a:lnTo>
                    <a:pt x="1982087" y="0"/>
                  </a:lnTo>
                  <a:cubicBezTo>
                    <a:pt x="1990148" y="0"/>
                    <a:pt x="1997880" y="3202"/>
                    <a:pt x="2003580" y="8903"/>
                  </a:cubicBezTo>
                  <a:cubicBezTo>
                    <a:pt x="2009280" y="14603"/>
                    <a:pt x="2012483" y="22334"/>
                    <a:pt x="2012483" y="30396"/>
                  </a:cubicBezTo>
                  <a:lnTo>
                    <a:pt x="2012483" y="657460"/>
                  </a:lnTo>
                  <a:cubicBezTo>
                    <a:pt x="2012483" y="674247"/>
                    <a:pt x="1998874" y="687856"/>
                    <a:pt x="1982087" y="687856"/>
                  </a:cubicBezTo>
                  <a:lnTo>
                    <a:pt x="30396" y="687856"/>
                  </a:lnTo>
                  <a:cubicBezTo>
                    <a:pt x="22334" y="687856"/>
                    <a:pt x="14603" y="684653"/>
                    <a:pt x="8903" y="678953"/>
                  </a:cubicBezTo>
                  <a:cubicBezTo>
                    <a:pt x="3202" y="673253"/>
                    <a:pt x="0" y="665522"/>
                    <a:pt x="0" y="657460"/>
                  </a:cubicBezTo>
                  <a:lnTo>
                    <a:pt x="0" y="30396"/>
                  </a:lnTo>
                  <a:cubicBezTo>
                    <a:pt x="0" y="22334"/>
                    <a:pt x="3202" y="14603"/>
                    <a:pt x="8903" y="8903"/>
                  </a:cubicBezTo>
                  <a:cubicBezTo>
                    <a:pt x="14603" y="3202"/>
                    <a:pt x="22334" y="0"/>
                    <a:pt x="30396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8470">
                    <a:alpha val="100000"/>
                  </a:srgbClr>
                </a:gs>
                <a:gs pos="100000">
                  <a:srgbClr val="015C62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CA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2012483" cy="7259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 rot="-2700000">
            <a:off x="14737820" y="5592701"/>
            <a:ext cx="7017807" cy="1968818"/>
            <a:chOff x="0" y="0"/>
            <a:chExt cx="1848311" cy="518536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848311" cy="518536"/>
            </a:xfrm>
            <a:custGeom>
              <a:avLst/>
              <a:gdLst/>
              <a:ahLst/>
              <a:cxnLst/>
              <a:rect l="l" t="t" r="r" b="b"/>
              <a:pathLst>
                <a:path w="1848311" h="518536">
                  <a:moveTo>
                    <a:pt x="33095" y="0"/>
                  </a:moveTo>
                  <a:lnTo>
                    <a:pt x="1815216" y="0"/>
                  </a:lnTo>
                  <a:cubicBezTo>
                    <a:pt x="1823993" y="0"/>
                    <a:pt x="1832411" y="3487"/>
                    <a:pt x="1838618" y="9693"/>
                  </a:cubicBezTo>
                  <a:cubicBezTo>
                    <a:pt x="1844825" y="15900"/>
                    <a:pt x="1848311" y="24318"/>
                    <a:pt x="1848311" y="33095"/>
                  </a:cubicBezTo>
                  <a:lnTo>
                    <a:pt x="1848311" y="485441"/>
                  </a:lnTo>
                  <a:cubicBezTo>
                    <a:pt x="1848311" y="503719"/>
                    <a:pt x="1833494" y="518536"/>
                    <a:pt x="1815216" y="518536"/>
                  </a:cubicBezTo>
                  <a:lnTo>
                    <a:pt x="33095" y="518536"/>
                  </a:lnTo>
                  <a:cubicBezTo>
                    <a:pt x="14817" y="518536"/>
                    <a:pt x="0" y="503719"/>
                    <a:pt x="0" y="485441"/>
                  </a:cubicBezTo>
                  <a:lnTo>
                    <a:pt x="0" y="33095"/>
                  </a:lnTo>
                  <a:cubicBezTo>
                    <a:pt x="0" y="14817"/>
                    <a:pt x="14817" y="0"/>
                    <a:pt x="33095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8470">
                    <a:alpha val="100000"/>
                  </a:srgbClr>
                </a:gs>
                <a:gs pos="100000">
                  <a:srgbClr val="015C62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CA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1848311" cy="5566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2021455" y="8276768"/>
            <a:ext cx="4680357" cy="4680357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35628" y="35628"/>
              <a:ext cx="741543" cy="741543"/>
            </a:xfrm>
            <a:custGeom>
              <a:avLst/>
              <a:gdLst/>
              <a:ahLst/>
              <a:cxnLst/>
              <a:rect l="l" t="t" r="r" b="b"/>
              <a:pathLst>
                <a:path w="741543" h="741543">
                  <a:moveTo>
                    <a:pt x="431594" y="25194"/>
                  </a:moveTo>
                  <a:lnTo>
                    <a:pt x="716350" y="309950"/>
                  </a:lnTo>
                  <a:cubicBezTo>
                    <a:pt x="749941" y="343541"/>
                    <a:pt x="749941" y="398003"/>
                    <a:pt x="716350" y="431594"/>
                  </a:cubicBezTo>
                  <a:lnTo>
                    <a:pt x="431594" y="716350"/>
                  </a:lnTo>
                  <a:cubicBezTo>
                    <a:pt x="398003" y="749941"/>
                    <a:pt x="343541" y="749941"/>
                    <a:pt x="309950" y="716350"/>
                  </a:cubicBezTo>
                  <a:lnTo>
                    <a:pt x="25194" y="431594"/>
                  </a:lnTo>
                  <a:cubicBezTo>
                    <a:pt x="-8397" y="398003"/>
                    <a:pt x="-8397" y="343541"/>
                    <a:pt x="25194" y="309950"/>
                  </a:cubicBezTo>
                  <a:lnTo>
                    <a:pt x="309950" y="25194"/>
                  </a:lnTo>
                  <a:cubicBezTo>
                    <a:pt x="343541" y="-8397"/>
                    <a:pt x="398003" y="-8397"/>
                    <a:pt x="431594" y="25194"/>
                  </a:cubicBezTo>
                  <a:close/>
                </a:path>
              </a:pathLst>
            </a:custGeom>
            <a:gradFill rotWithShape="1">
              <a:gsLst>
                <a:gs pos="0">
                  <a:srgbClr val="008470">
                    <a:alpha val="100000"/>
                  </a:srgbClr>
                </a:gs>
                <a:gs pos="100000">
                  <a:srgbClr val="015C62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CA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8" name="Freeform 18"/>
          <p:cNvSpPr/>
          <p:nvPr/>
        </p:nvSpPr>
        <p:spPr>
          <a:xfrm>
            <a:off x="10958659" y="8586887"/>
            <a:ext cx="5945595" cy="379032"/>
          </a:xfrm>
          <a:custGeom>
            <a:avLst/>
            <a:gdLst/>
            <a:ahLst/>
            <a:cxnLst/>
            <a:rect l="l" t="t" r="r" b="b"/>
            <a:pathLst>
              <a:path w="5945595" h="379032">
                <a:moveTo>
                  <a:pt x="0" y="0"/>
                </a:moveTo>
                <a:lnTo>
                  <a:pt x="5945595" y="0"/>
                </a:lnTo>
                <a:lnTo>
                  <a:pt x="5945595" y="379032"/>
                </a:lnTo>
                <a:lnTo>
                  <a:pt x="0" y="37903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19" name="Group 19"/>
          <p:cNvGrpSpPr/>
          <p:nvPr/>
        </p:nvGrpSpPr>
        <p:grpSpPr>
          <a:xfrm>
            <a:off x="11193793" y="1690588"/>
            <a:ext cx="5710461" cy="6905824"/>
            <a:chOff x="0" y="0"/>
            <a:chExt cx="1503990" cy="1818818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503990" cy="1818818"/>
            </a:xfrm>
            <a:custGeom>
              <a:avLst/>
              <a:gdLst/>
              <a:ahLst/>
              <a:cxnLst/>
              <a:rect l="l" t="t" r="r" b="b"/>
              <a:pathLst>
                <a:path w="1503990" h="1818818">
                  <a:moveTo>
                    <a:pt x="61008" y="0"/>
                  </a:moveTo>
                  <a:lnTo>
                    <a:pt x="1442981" y="0"/>
                  </a:lnTo>
                  <a:cubicBezTo>
                    <a:pt x="1476675" y="0"/>
                    <a:pt x="1503990" y="27314"/>
                    <a:pt x="1503990" y="61008"/>
                  </a:cubicBezTo>
                  <a:lnTo>
                    <a:pt x="1503990" y="1757809"/>
                  </a:lnTo>
                  <a:cubicBezTo>
                    <a:pt x="1503990" y="1773990"/>
                    <a:pt x="1497562" y="1789508"/>
                    <a:pt x="1486121" y="1800949"/>
                  </a:cubicBezTo>
                  <a:cubicBezTo>
                    <a:pt x="1474680" y="1812390"/>
                    <a:pt x="1459162" y="1818818"/>
                    <a:pt x="1442981" y="1818818"/>
                  </a:cubicBezTo>
                  <a:lnTo>
                    <a:pt x="61008" y="1818818"/>
                  </a:lnTo>
                  <a:cubicBezTo>
                    <a:pt x="27314" y="1818818"/>
                    <a:pt x="0" y="1791503"/>
                    <a:pt x="0" y="1757809"/>
                  </a:cubicBezTo>
                  <a:lnTo>
                    <a:pt x="0" y="61008"/>
                  </a:lnTo>
                  <a:cubicBezTo>
                    <a:pt x="0" y="27314"/>
                    <a:pt x="27314" y="0"/>
                    <a:pt x="61008" y="0"/>
                  </a:cubicBezTo>
                  <a:close/>
                </a:path>
              </a:pathLst>
            </a:custGeom>
            <a:solidFill>
              <a:srgbClr val="00806E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1503990" cy="18569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1363544" y="1897453"/>
            <a:ext cx="5540711" cy="6492094"/>
            <a:chOff x="0" y="0"/>
            <a:chExt cx="921128" cy="1079293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921128" cy="1079293"/>
            </a:xfrm>
            <a:custGeom>
              <a:avLst/>
              <a:gdLst/>
              <a:ahLst/>
              <a:cxnLst/>
              <a:rect l="l" t="t" r="r" b="b"/>
              <a:pathLst>
                <a:path w="921128" h="1079293">
                  <a:moveTo>
                    <a:pt x="41918" y="0"/>
                  </a:moveTo>
                  <a:lnTo>
                    <a:pt x="879210" y="0"/>
                  </a:lnTo>
                  <a:cubicBezTo>
                    <a:pt x="890327" y="0"/>
                    <a:pt x="900989" y="4416"/>
                    <a:pt x="908851" y="12278"/>
                  </a:cubicBezTo>
                  <a:cubicBezTo>
                    <a:pt x="916712" y="20139"/>
                    <a:pt x="921128" y="30801"/>
                    <a:pt x="921128" y="41918"/>
                  </a:cubicBezTo>
                  <a:lnTo>
                    <a:pt x="921128" y="1037375"/>
                  </a:lnTo>
                  <a:cubicBezTo>
                    <a:pt x="921128" y="1048492"/>
                    <a:pt x="916712" y="1059154"/>
                    <a:pt x="908851" y="1067015"/>
                  </a:cubicBezTo>
                  <a:cubicBezTo>
                    <a:pt x="900989" y="1074877"/>
                    <a:pt x="890327" y="1079293"/>
                    <a:pt x="879210" y="1079293"/>
                  </a:cubicBezTo>
                  <a:lnTo>
                    <a:pt x="41918" y="1079293"/>
                  </a:lnTo>
                  <a:cubicBezTo>
                    <a:pt x="30801" y="1079293"/>
                    <a:pt x="20139" y="1074877"/>
                    <a:pt x="12278" y="1067015"/>
                  </a:cubicBezTo>
                  <a:cubicBezTo>
                    <a:pt x="4416" y="1059154"/>
                    <a:pt x="0" y="1048492"/>
                    <a:pt x="0" y="1037375"/>
                  </a:cubicBezTo>
                  <a:lnTo>
                    <a:pt x="0" y="41918"/>
                  </a:lnTo>
                  <a:cubicBezTo>
                    <a:pt x="0" y="30801"/>
                    <a:pt x="4416" y="20139"/>
                    <a:pt x="12278" y="12278"/>
                  </a:cubicBezTo>
                  <a:cubicBezTo>
                    <a:pt x="20139" y="4416"/>
                    <a:pt x="30801" y="0"/>
                    <a:pt x="41918" y="0"/>
                  </a:cubicBezTo>
                  <a:close/>
                </a:path>
              </a:pathLst>
            </a:custGeom>
            <a:blipFill>
              <a:blip r:embed="rId3"/>
              <a:stretch>
                <a:fillRect l="-25672" t="-10815" r="-75474" b="-3631"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293908" y="348621"/>
            <a:ext cx="9099922" cy="12268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80"/>
              </a:lnSpc>
            </a:pPr>
            <a:r>
              <a:rPr lang="en-US" sz="7200" b="1" spc="-288">
                <a:solidFill>
                  <a:srgbClr val="016465"/>
                </a:solidFill>
                <a:latin typeface="Libre Franklin Bold"/>
                <a:ea typeface="Libre Franklin Bold"/>
                <a:cs typeface="Libre Franklin Bold"/>
                <a:sym typeface="Libre Franklin Bold"/>
              </a:rPr>
              <a:t>Dataset Description</a:t>
            </a:r>
          </a:p>
        </p:txBody>
      </p:sp>
      <p:sp>
        <p:nvSpPr>
          <p:cNvPr id="25" name="Freeform 25"/>
          <p:cNvSpPr/>
          <p:nvPr/>
        </p:nvSpPr>
        <p:spPr>
          <a:xfrm>
            <a:off x="8969650" y="759405"/>
            <a:ext cx="1709812" cy="538591"/>
          </a:xfrm>
          <a:custGeom>
            <a:avLst/>
            <a:gdLst/>
            <a:ahLst/>
            <a:cxnLst/>
            <a:rect l="l" t="t" r="r" b="b"/>
            <a:pathLst>
              <a:path w="1709812" h="538591">
                <a:moveTo>
                  <a:pt x="0" y="0"/>
                </a:moveTo>
                <a:lnTo>
                  <a:pt x="1709811" y="0"/>
                </a:lnTo>
                <a:lnTo>
                  <a:pt x="1709811" y="538590"/>
                </a:lnTo>
                <a:lnTo>
                  <a:pt x="0" y="5385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26" name="TextBox 26"/>
          <p:cNvSpPr txBox="1"/>
          <p:nvPr/>
        </p:nvSpPr>
        <p:spPr>
          <a:xfrm>
            <a:off x="137306" y="1849828"/>
            <a:ext cx="10821353" cy="59410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39"/>
              </a:lnSpc>
              <a:spcBef>
                <a:spcPct val="0"/>
              </a:spcBef>
            </a:pPr>
            <a:r>
              <a:rPr lang="en-US" sz="30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Dataset: Diabetic Hospital Readmissions (Dubrawski, 2023)</a:t>
            </a:r>
          </a:p>
          <a:p>
            <a:pPr algn="l">
              <a:lnSpc>
                <a:spcPts val="4339"/>
              </a:lnSpc>
              <a:spcBef>
                <a:spcPct val="0"/>
              </a:spcBef>
            </a:pPr>
            <a:r>
              <a:rPr lang="en-US" sz="30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~100,000 patient records</a:t>
            </a:r>
          </a:p>
          <a:p>
            <a:pPr algn="l">
              <a:lnSpc>
                <a:spcPts val="4339"/>
              </a:lnSpc>
              <a:spcBef>
                <a:spcPct val="0"/>
              </a:spcBef>
            </a:pPr>
            <a:endParaRPr lang="en-US" sz="3099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4339"/>
              </a:lnSpc>
              <a:spcBef>
                <a:spcPct val="0"/>
              </a:spcBef>
            </a:pPr>
            <a:r>
              <a:rPr lang="en-US" sz="30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Readmitted = Yes / No (binary classification)</a:t>
            </a:r>
          </a:p>
          <a:p>
            <a:pPr algn="l">
              <a:lnSpc>
                <a:spcPts val="4339"/>
              </a:lnSpc>
              <a:spcBef>
                <a:spcPct val="0"/>
              </a:spcBef>
            </a:pPr>
            <a:endParaRPr lang="en-US" sz="3099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4339"/>
              </a:lnSpc>
              <a:spcBef>
                <a:spcPct val="0"/>
              </a:spcBef>
            </a:pPr>
            <a:r>
              <a:rPr lang="en-US" sz="30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Clinical &amp; demographic features, including:</a:t>
            </a:r>
          </a:p>
          <a:p>
            <a:pPr marL="669283" lvl="1" indent="-334641" algn="l">
              <a:lnSpc>
                <a:spcPts val="4339"/>
              </a:lnSpc>
              <a:buFont typeface="Arial"/>
              <a:buChar char="•"/>
            </a:pPr>
            <a:r>
              <a:rPr lang="en-US" sz="30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Diagnoses</a:t>
            </a:r>
          </a:p>
          <a:p>
            <a:pPr marL="669283" lvl="1" indent="-334641" algn="l">
              <a:lnSpc>
                <a:spcPts val="4339"/>
              </a:lnSpc>
              <a:buFont typeface="Arial"/>
              <a:buChar char="•"/>
            </a:pPr>
            <a:r>
              <a:rPr lang="en-US" sz="30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Lab results</a:t>
            </a:r>
          </a:p>
          <a:p>
            <a:pPr marL="669283" lvl="1" indent="-334641" algn="l">
              <a:lnSpc>
                <a:spcPts val="4339"/>
              </a:lnSpc>
              <a:buFont typeface="Arial"/>
              <a:buChar char="•"/>
            </a:pPr>
            <a:r>
              <a:rPr lang="en-US" sz="30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Medications</a:t>
            </a:r>
          </a:p>
          <a:p>
            <a:pPr marL="669283" lvl="1" indent="-334641" algn="l">
              <a:lnSpc>
                <a:spcPts val="4339"/>
              </a:lnSpc>
              <a:buFont typeface="Arial"/>
              <a:buChar char="•"/>
            </a:pPr>
            <a:r>
              <a:rPr lang="en-US" sz="30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Length of stay</a:t>
            </a:r>
          </a:p>
          <a:p>
            <a:pPr marL="669283" lvl="1" indent="-334641" algn="l">
              <a:lnSpc>
                <a:spcPts val="4339"/>
              </a:lnSpc>
              <a:buFont typeface="Arial"/>
              <a:buChar char="•"/>
            </a:pPr>
            <a:r>
              <a:rPr lang="en-US" sz="30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Previous admissions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82061" y="944892"/>
            <a:ext cx="9449610" cy="22555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67"/>
              </a:lnSpc>
            </a:pPr>
            <a:r>
              <a:rPr lang="en-US" sz="6476" b="1" spc="-259">
                <a:solidFill>
                  <a:srgbClr val="016465"/>
                </a:solidFill>
                <a:latin typeface="Libre Franklin Bold"/>
                <a:ea typeface="Libre Franklin Bold"/>
                <a:cs typeface="Libre Franklin Bold"/>
                <a:sym typeface="Libre Franklin Bold"/>
              </a:rPr>
              <a:t>Preprocessing &amp; Feature Engineering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111207" y="4514850"/>
            <a:ext cx="15862772" cy="628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919"/>
              </a:lnSpc>
            </a:pPr>
            <a:r>
              <a:rPr lang="en-US" sz="4099" b="1" spc="-122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Steps completed:</a:t>
            </a:r>
          </a:p>
        </p:txBody>
      </p:sp>
      <p:sp>
        <p:nvSpPr>
          <p:cNvPr id="4" name="AutoShape 4"/>
          <p:cNvSpPr/>
          <p:nvPr/>
        </p:nvSpPr>
        <p:spPr>
          <a:xfrm flipH="1">
            <a:off x="-624531" y="-262800"/>
            <a:ext cx="10810403" cy="9861276"/>
          </a:xfrm>
          <a:prstGeom prst="line">
            <a:avLst/>
          </a:prstGeom>
          <a:ln w="57150" cap="rnd">
            <a:gradFill>
              <a:gsLst>
                <a:gs pos="0">
                  <a:srgbClr val="008470">
                    <a:alpha val="100000"/>
                  </a:srgbClr>
                </a:gs>
                <a:gs pos="100000">
                  <a:srgbClr val="015C62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CA"/>
          </a:p>
        </p:txBody>
      </p:sp>
      <p:sp>
        <p:nvSpPr>
          <p:cNvPr id="5" name="Freeform 5"/>
          <p:cNvSpPr/>
          <p:nvPr/>
        </p:nvSpPr>
        <p:spPr>
          <a:xfrm>
            <a:off x="6474445" y="2567717"/>
            <a:ext cx="1709812" cy="538591"/>
          </a:xfrm>
          <a:custGeom>
            <a:avLst/>
            <a:gdLst/>
            <a:ahLst/>
            <a:cxnLst/>
            <a:rect l="l" t="t" r="r" b="b"/>
            <a:pathLst>
              <a:path w="1709812" h="538591">
                <a:moveTo>
                  <a:pt x="0" y="0"/>
                </a:moveTo>
                <a:lnTo>
                  <a:pt x="1709812" y="0"/>
                </a:lnTo>
                <a:lnTo>
                  <a:pt x="1709812" y="538591"/>
                </a:lnTo>
                <a:lnTo>
                  <a:pt x="0" y="5385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6" name="Freeform 6"/>
          <p:cNvSpPr/>
          <p:nvPr/>
        </p:nvSpPr>
        <p:spPr>
          <a:xfrm>
            <a:off x="1028700" y="6709474"/>
            <a:ext cx="3856496" cy="261006"/>
          </a:xfrm>
          <a:custGeom>
            <a:avLst/>
            <a:gdLst/>
            <a:ahLst/>
            <a:cxnLst/>
            <a:rect l="l" t="t" r="r" b="b"/>
            <a:pathLst>
              <a:path w="3856496" h="261006">
                <a:moveTo>
                  <a:pt x="0" y="0"/>
                </a:moveTo>
                <a:lnTo>
                  <a:pt x="3856496" y="0"/>
                </a:lnTo>
                <a:lnTo>
                  <a:pt x="3856496" y="261006"/>
                </a:lnTo>
                <a:lnTo>
                  <a:pt x="0" y="26100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24748" r="-32437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7" name="Freeform 7"/>
          <p:cNvSpPr/>
          <p:nvPr/>
        </p:nvSpPr>
        <p:spPr>
          <a:xfrm flipH="1">
            <a:off x="4885196" y="6709474"/>
            <a:ext cx="3856496" cy="261006"/>
          </a:xfrm>
          <a:custGeom>
            <a:avLst/>
            <a:gdLst/>
            <a:ahLst/>
            <a:cxnLst/>
            <a:rect l="l" t="t" r="r" b="b"/>
            <a:pathLst>
              <a:path w="3856496" h="261006">
                <a:moveTo>
                  <a:pt x="3856495" y="0"/>
                </a:moveTo>
                <a:lnTo>
                  <a:pt x="0" y="0"/>
                </a:lnTo>
                <a:lnTo>
                  <a:pt x="0" y="261006"/>
                </a:lnTo>
                <a:lnTo>
                  <a:pt x="3856495" y="261006"/>
                </a:lnTo>
                <a:lnTo>
                  <a:pt x="3856495" y="0"/>
                </a:lnTo>
                <a:close/>
              </a:path>
            </a:pathLst>
          </a:custGeom>
          <a:blipFill>
            <a:blip r:embed="rId4"/>
            <a:stretch>
              <a:fillRect t="-24748" r="-32437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8" name="Group 8"/>
          <p:cNvGrpSpPr/>
          <p:nvPr/>
        </p:nvGrpSpPr>
        <p:grpSpPr>
          <a:xfrm>
            <a:off x="1028700" y="5889587"/>
            <a:ext cx="7712991" cy="829412"/>
            <a:chOff x="0" y="0"/>
            <a:chExt cx="800770" cy="8611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00770" cy="86110"/>
            </a:xfrm>
            <a:custGeom>
              <a:avLst/>
              <a:gdLst/>
              <a:ahLst/>
              <a:cxnLst/>
              <a:rect l="l" t="t" r="r" b="b"/>
              <a:pathLst>
                <a:path w="800770" h="86110">
                  <a:moveTo>
                    <a:pt x="19071" y="0"/>
                  </a:moveTo>
                  <a:lnTo>
                    <a:pt x="781699" y="0"/>
                  </a:lnTo>
                  <a:cubicBezTo>
                    <a:pt x="792232" y="0"/>
                    <a:pt x="800770" y="8538"/>
                    <a:pt x="800770" y="19071"/>
                  </a:cubicBezTo>
                  <a:lnTo>
                    <a:pt x="800770" y="67039"/>
                  </a:lnTo>
                  <a:cubicBezTo>
                    <a:pt x="800770" y="77572"/>
                    <a:pt x="792232" y="86110"/>
                    <a:pt x="781699" y="86110"/>
                  </a:cubicBezTo>
                  <a:lnTo>
                    <a:pt x="19071" y="86110"/>
                  </a:lnTo>
                  <a:cubicBezTo>
                    <a:pt x="8538" y="86110"/>
                    <a:pt x="0" y="77572"/>
                    <a:pt x="0" y="67039"/>
                  </a:cubicBezTo>
                  <a:lnTo>
                    <a:pt x="0" y="19071"/>
                  </a:lnTo>
                  <a:cubicBezTo>
                    <a:pt x="0" y="8538"/>
                    <a:pt x="8538" y="0"/>
                    <a:pt x="19071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15C62">
                    <a:alpha val="100000"/>
                  </a:srgbClr>
                </a:gs>
                <a:gs pos="100000">
                  <a:srgbClr val="008470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CA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800770" cy="1242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1217790" y="6144385"/>
            <a:ext cx="309821" cy="319815"/>
          </a:xfrm>
          <a:custGeom>
            <a:avLst/>
            <a:gdLst/>
            <a:ahLst/>
            <a:cxnLst/>
            <a:rect l="l" t="t" r="r" b="b"/>
            <a:pathLst>
              <a:path w="309821" h="319815">
                <a:moveTo>
                  <a:pt x="0" y="0"/>
                </a:moveTo>
                <a:lnTo>
                  <a:pt x="309821" y="0"/>
                </a:lnTo>
                <a:lnTo>
                  <a:pt x="309821" y="319815"/>
                </a:lnTo>
                <a:lnTo>
                  <a:pt x="0" y="31981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2" name="Freeform 12"/>
          <p:cNvSpPr/>
          <p:nvPr/>
        </p:nvSpPr>
        <p:spPr>
          <a:xfrm>
            <a:off x="1028700" y="7790367"/>
            <a:ext cx="3856496" cy="261006"/>
          </a:xfrm>
          <a:custGeom>
            <a:avLst/>
            <a:gdLst/>
            <a:ahLst/>
            <a:cxnLst/>
            <a:rect l="l" t="t" r="r" b="b"/>
            <a:pathLst>
              <a:path w="3856496" h="261006">
                <a:moveTo>
                  <a:pt x="0" y="0"/>
                </a:moveTo>
                <a:lnTo>
                  <a:pt x="3856496" y="0"/>
                </a:lnTo>
                <a:lnTo>
                  <a:pt x="3856496" y="261006"/>
                </a:lnTo>
                <a:lnTo>
                  <a:pt x="0" y="26100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24748" r="-32437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3" name="Freeform 13"/>
          <p:cNvSpPr/>
          <p:nvPr/>
        </p:nvSpPr>
        <p:spPr>
          <a:xfrm flipH="1">
            <a:off x="4885196" y="7790367"/>
            <a:ext cx="3856496" cy="261006"/>
          </a:xfrm>
          <a:custGeom>
            <a:avLst/>
            <a:gdLst/>
            <a:ahLst/>
            <a:cxnLst/>
            <a:rect l="l" t="t" r="r" b="b"/>
            <a:pathLst>
              <a:path w="3856496" h="261006">
                <a:moveTo>
                  <a:pt x="3856495" y="0"/>
                </a:moveTo>
                <a:lnTo>
                  <a:pt x="0" y="0"/>
                </a:lnTo>
                <a:lnTo>
                  <a:pt x="0" y="261006"/>
                </a:lnTo>
                <a:lnTo>
                  <a:pt x="3856495" y="261006"/>
                </a:lnTo>
                <a:lnTo>
                  <a:pt x="3856495" y="0"/>
                </a:lnTo>
                <a:close/>
              </a:path>
            </a:pathLst>
          </a:custGeom>
          <a:blipFill>
            <a:blip r:embed="rId4"/>
            <a:stretch>
              <a:fillRect t="-24748" r="-32437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14" name="Group 14"/>
          <p:cNvGrpSpPr/>
          <p:nvPr/>
        </p:nvGrpSpPr>
        <p:grpSpPr>
          <a:xfrm>
            <a:off x="1028700" y="6970480"/>
            <a:ext cx="7712991" cy="829412"/>
            <a:chOff x="0" y="0"/>
            <a:chExt cx="800770" cy="8611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00770" cy="86110"/>
            </a:xfrm>
            <a:custGeom>
              <a:avLst/>
              <a:gdLst/>
              <a:ahLst/>
              <a:cxnLst/>
              <a:rect l="l" t="t" r="r" b="b"/>
              <a:pathLst>
                <a:path w="800770" h="86110">
                  <a:moveTo>
                    <a:pt x="19071" y="0"/>
                  </a:moveTo>
                  <a:lnTo>
                    <a:pt x="781699" y="0"/>
                  </a:lnTo>
                  <a:cubicBezTo>
                    <a:pt x="792232" y="0"/>
                    <a:pt x="800770" y="8538"/>
                    <a:pt x="800770" y="19071"/>
                  </a:cubicBezTo>
                  <a:lnTo>
                    <a:pt x="800770" y="67039"/>
                  </a:lnTo>
                  <a:cubicBezTo>
                    <a:pt x="800770" y="77572"/>
                    <a:pt x="792232" y="86110"/>
                    <a:pt x="781699" y="86110"/>
                  </a:cubicBezTo>
                  <a:lnTo>
                    <a:pt x="19071" y="86110"/>
                  </a:lnTo>
                  <a:cubicBezTo>
                    <a:pt x="8538" y="86110"/>
                    <a:pt x="0" y="77572"/>
                    <a:pt x="0" y="67039"/>
                  </a:cubicBezTo>
                  <a:lnTo>
                    <a:pt x="0" y="19071"/>
                  </a:lnTo>
                  <a:cubicBezTo>
                    <a:pt x="0" y="8538"/>
                    <a:pt x="8538" y="0"/>
                    <a:pt x="19071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15C62">
                    <a:alpha val="100000"/>
                  </a:srgbClr>
                </a:gs>
                <a:gs pos="100000">
                  <a:srgbClr val="008470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CA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800770" cy="1242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>
            <a:off x="1217790" y="7225278"/>
            <a:ext cx="309821" cy="319815"/>
          </a:xfrm>
          <a:custGeom>
            <a:avLst/>
            <a:gdLst/>
            <a:ahLst/>
            <a:cxnLst/>
            <a:rect l="l" t="t" r="r" b="b"/>
            <a:pathLst>
              <a:path w="309821" h="319815">
                <a:moveTo>
                  <a:pt x="0" y="0"/>
                </a:moveTo>
                <a:lnTo>
                  <a:pt x="309821" y="0"/>
                </a:lnTo>
                <a:lnTo>
                  <a:pt x="309821" y="319815"/>
                </a:lnTo>
                <a:lnTo>
                  <a:pt x="0" y="31981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8" name="Freeform 18"/>
          <p:cNvSpPr/>
          <p:nvPr/>
        </p:nvSpPr>
        <p:spPr>
          <a:xfrm>
            <a:off x="1028700" y="8871260"/>
            <a:ext cx="3856496" cy="261006"/>
          </a:xfrm>
          <a:custGeom>
            <a:avLst/>
            <a:gdLst/>
            <a:ahLst/>
            <a:cxnLst/>
            <a:rect l="l" t="t" r="r" b="b"/>
            <a:pathLst>
              <a:path w="3856496" h="261006">
                <a:moveTo>
                  <a:pt x="0" y="0"/>
                </a:moveTo>
                <a:lnTo>
                  <a:pt x="3856496" y="0"/>
                </a:lnTo>
                <a:lnTo>
                  <a:pt x="3856496" y="261006"/>
                </a:lnTo>
                <a:lnTo>
                  <a:pt x="0" y="26100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24748" r="-32437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9" name="Freeform 19"/>
          <p:cNvSpPr/>
          <p:nvPr/>
        </p:nvSpPr>
        <p:spPr>
          <a:xfrm flipH="1">
            <a:off x="4885196" y="8871260"/>
            <a:ext cx="3856496" cy="261006"/>
          </a:xfrm>
          <a:custGeom>
            <a:avLst/>
            <a:gdLst/>
            <a:ahLst/>
            <a:cxnLst/>
            <a:rect l="l" t="t" r="r" b="b"/>
            <a:pathLst>
              <a:path w="3856496" h="261006">
                <a:moveTo>
                  <a:pt x="3856495" y="0"/>
                </a:moveTo>
                <a:lnTo>
                  <a:pt x="0" y="0"/>
                </a:lnTo>
                <a:lnTo>
                  <a:pt x="0" y="261006"/>
                </a:lnTo>
                <a:lnTo>
                  <a:pt x="3856495" y="261006"/>
                </a:lnTo>
                <a:lnTo>
                  <a:pt x="3856495" y="0"/>
                </a:lnTo>
                <a:close/>
              </a:path>
            </a:pathLst>
          </a:custGeom>
          <a:blipFill>
            <a:blip r:embed="rId4"/>
            <a:stretch>
              <a:fillRect t="-24748" r="-32437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20" name="Group 20"/>
          <p:cNvGrpSpPr/>
          <p:nvPr/>
        </p:nvGrpSpPr>
        <p:grpSpPr>
          <a:xfrm>
            <a:off x="1028700" y="8051373"/>
            <a:ext cx="7712991" cy="829412"/>
            <a:chOff x="0" y="0"/>
            <a:chExt cx="800770" cy="8611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00770" cy="86110"/>
            </a:xfrm>
            <a:custGeom>
              <a:avLst/>
              <a:gdLst/>
              <a:ahLst/>
              <a:cxnLst/>
              <a:rect l="l" t="t" r="r" b="b"/>
              <a:pathLst>
                <a:path w="800770" h="86110">
                  <a:moveTo>
                    <a:pt x="19071" y="0"/>
                  </a:moveTo>
                  <a:lnTo>
                    <a:pt x="781699" y="0"/>
                  </a:lnTo>
                  <a:cubicBezTo>
                    <a:pt x="792232" y="0"/>
                    <a:pt x="800770" y="8538"/>
                    <a:pt x="800770" y="19071"/>
                  </a:cubicBezTo>
                  <a:lnTo>
                    <a:pt x="800770" y="67039"/>
                  </a:lnTo>
                  <a:cubicBezTo>
                    <a:pt x="800770" y="77572"/>
                    <a:pt x="792232" y="86110"/>
                    <a:pt x="781699" y="86110"/>
                  </a:cubicBezTo>
                  <a:lnTo>
                    <a:pt x="19071" y="86110"/>
                  </a:lnTo>
                  <a:cubicBezTo>
                    <a:pt x="8538" y="86110"/>
                    <a:pt x="0" y="77572"/>
                    <a:pt x="0" y="67039"/>
                  </a:cubicBezTo>
                  <a:lnTo>
                    <a:pt x="0" y="19071"/>
                  </a:lnTo>
                  <a:cubicBezTo>
                    <a:pt x="0" y="8538"/>
                    <a:pt x="8538" y="0"/>
                    <a:pt x="19071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15C62">
                    <a:alpha val="100000"/>
                  </a:srgbClr>
                </a:gs>
                <a:gs pos="100000">
                  <a:srgbClr val="008470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CA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38100"/>
              <a:ext cx="800770" cy="1242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3" name="Freeform 23"/>
          <p:cNvSpPr/>
          <p:nvPr/>
        </p:nvSpPr>
        <p:spPr>
          <a:xfrm>
            <a:off x="1217790" y="8306172"/>
            <a:ext cx="309821" cy="319815"/>
          </a:xfrm>
          <a:custGeom>
            <a:avLst/>
            <a:gdLst/>
            <a:ahLst/>
            <a:cxnLst/>
            <a:rect l="l" t="t" r="r" b="b"/>
            <a:pathLst>
              <a:path w="309821" h="319815">
                <a:moveTo>
                  <a:pt x="0" y="0"/>
                </a:moveTo>
                <a:lnTo>
                  <a:pt x="309821" y="0"/>
                </a:lnTo>
                <a:lnTo>
                  <a:pt x="309821" y="319815"/>
                </a:lnTo>
                <a:lnTo>
                  <a:pt x="0" y="31981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24" name="TextBox 24"/>
          <p:cNvSpPr txBox="1"/>
          <p:nvPr/>
        </p:nvSpPr>
        <p:spPr>
          <a:xfrm>
            <a:off x="1640474" y="8237479"/>
            <a:ext cx="7882008" cy="361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80"/>
              </a:lnSpc>
            </a:pPr>
            <a:r>
              <a:rPr lang="en-US" sz="2400" b="1" spc="-72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One-hot encoded &gt; 60 categorical features</a:t>
            </a:r>
          </a:p>
        </p:txBody>
      </p:sp>
      <p:sp>
        <p:nvSpPr>
          <p:cNvPr id="25" name="Freeform 25"/>
          <p:cNvSpPr/>
          <p:nvPr/>
        </p:nvSpPr>
        <p:spPr>
          <a:xfrm>
            <a:off x="9178481" y="6709474"/>
            <a:ext cx="3856496" cy="261006"/>
          </a:xfrm>
          <a:custGeom>
            <a:avLst/>
            <a:gdLst/>
            <a:ahLst/>
            <a:cxnLst/>
            <a:rect l="l" t="t" r="r" b="b"/>
            <a:pathLst>
              <a:path w="3856496" h="261006">
                <a:moveTo>
                  <a:pt x="0" y="0"/>
                </a:moveTo>
                <a:lnTo>
                  <a:pt x="3856495" y="0"/>
                </a:lnTo>
                <a:lnTo>
                  <a:pt x="3856495" y="261006"/>
                </a:lnTo>
                <a:lnTo>
                  <a:pt x="0" y="26100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24748" r="-32437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26" name="Freeform 26"/>
          <p:cNvSpPr/>
          <p:nvPr/>
        </p:nvSpPr>
        <p:spPr>
          <a:xfrm flipH="1">
            <a:off x="13034976" y="6709474"/>
            <a:ext cx="3856496" cy="261006"/>
          </a:xfrm>
          <a:custGeom>
            <a:avLst/>
            <a:gdLst/>
            <a:ahLst/>
            <a:cxnLst/>
            <a:rect l="l" t="t" r="r" b="b"/>
            <a:pathLst>
              <a:path w="3856496" h="261006">
                <a:moveTo>
                  <a:pt x="3856496" y="0"/>
                </a:moveTo>
                <a:lnTo>
                  <a:pt x="0" y="0"/>
                </a:lnTo>
                <a:lnTo>
                  <a:pt x="0" y="261006"/>
                </a:lnTo>
                <a:lnTo>
                  <a:pt x="3856496" y="261006"/>
                </a:lnTo>
                <a:lnTo>
                  <a:pt x="3856496" y="0"/>
                </a:lnTo>
                <a:close/>
              </a:path>
            </a:pathLst>
          </a:custGeom>
          <a:blipFill>
            <a:blip r:embed="rId4"/>
            <a:stretch>
              <a:fillRect t="-24748" r="-32437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27" name="Group 27"/>
          <p:cNvGrpSpPr/>
          <p:nvPr/>
        </p:nvGrpSpPr>
        <p:grpSpPr>
          <a:xfrm>
            <a:off x="9178481" y="5889587"/>
            <a:ext cx="7712991" cy="829412"/>
            <a:chOff x="0" y="0"/>
            <a:chExt cx="800770" cy="8611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800770" cy="86110"/>
            </a:xfrm>
            <a:custGeom>
              <a:avLst/>
              <a:gdLst/>
              <a:ahLst/>
              <a:cxnLst/>
              <a:rect l="l" t="t" r="r" b="b"/>
              <a:pathLst>
                <a:path w="800770" h="86110">
                  <a:moveTo>
                    <a:pt x="19071" y="0"/>
                  </a:moveTo>
                  <a:lnTo>
                    <a:pt x="781699" y="0"/>
                  </a:lnTo>
                  <a:cubicBezTo>
                    <a:pt x="792232" y="0"/>
                    <a:pt x="800770" y="8538"/>
                    <a:pt x="800770" y="19071"/>
                  </a:cubicBezTo>
                  <a:lnTo>
                    <a:pt x="800770" y="67039"/>
                  </a:lnTo>
                  <a:cubicBezTo>
                    <a:pt x="800770" y="77572"/>
                    <a:pt x="792232" y="86110"/>
                    <a:pt x="781699" y="86110"/>
                  </a:cubicBezTo>
                  <a:lnTo>
                    <a:pt x="19071" y="86110"/>
                  </a:lnTo>
                  <a:cubicBezTo>
                    <a:pt x="8538" y="86110"/>
                    <a:pt x="0" y="77572"/>
                    <a:pt x="0" y="67039"/>
                  </a:cubicBezTo>
                  <a:lnTo>
                    <a:pt x="0" y="19071"/>
                  </a:lnTo>
                  <a:cubicBezTo>
                    <a:pt x="0" y="8538"/>
                    <a:pt x="8538" y="0"/>
                    <a:pt x="19071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15C62">
                    <a:alpha val="100000"/>
                  </a:srgbClr>
                </a:gs>
                <a:gs pos="100000">
                  <a:srgbClr val="008470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CA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-38100"/>
              <a:ext cx="800770" cy="1242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0" name="Freeform 30"/>
          <p:cNvSpPr/>
          <p:nvPr/>
        </p:nvSpPr>
        <p:spPr>
          <a:xfrm>
            <a:off x="9367571" y="6144385"/>
            <a:ext cx="309821" cy="319815"/>
          </a:xfrm>
          <a:custGeom>
            <a:avLst/>
            <a:gdLst/>
            <a:ahLst/>
            <a:cxnLst/>
            <a:rect l="l" t="t" r="r" b="b"/>
            <a:pathLst>
              <a:path w="309821" h="319815">
                <a:moveTo>
                  <a:pt x="0" y="0"/>
                </a:moveTo>
                <a:lnTo>
                  <a:pt x="309821" y="0"/>
                </a:lnTo>
                <a:lnTo>
                  <a:pt x="309821" y="319815"/>
                </a:lnTo>
                <a:lnTo>
                  <a:pt x="0" y="31981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31" name="Freeform 31"/>
          <p:cNvSpPr/>
          <p:nvPr/>
        </p:nvSpPr>
        <p:spPr>
          <a:xfrm>
            <a:off x="9178481" y="7790367"/>
            <a:ext cx="3856496" cy="261006"/>
          </a:xfrm>
          <a:custGeom>
            <a:avLst/>
            <a:gdLst/>
            <a:ahLst/>
            <a:cxnLst/>
            <a:rect l="l" t="t" r="r" b="b"/>
            <a:pathLst>
              <a:path w="3856496" h="261006">
                <a:moveTo>
                  <a:pt x="0" y="0"/>
                </a:moveTo>
                <a:lnTo>
                  <a:pt x="3856495" y="0"/>
                </a:lnTo>
                <a:lnTo>
                  <a:pt x="3856495" y="261006"/>
                </a:lnTo>
                <a:lnTo>
                  <a:pt x="0" y="26100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24748" r="-32437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32" name="Freeform 32"/>
          <p:cNvSpPr/>
          <p:nvPr/>
        </p:nvSpPr>
        <p:spPr>
          <a:xfrm flipH="1">
            <a:off x="13034976" y="7790367"/>
            <a:ext cx="3856496" cy="261006"/>
          </a:xfrm>
          <a:custGeom>
            <a:avLst/>
            <a:gdLst/>
            <a:ahLst/>
            <a:cxnLst/>
            <a:rect l="l" t="t" r="r" b="b"/>
            <a:pathLst>
              <a:path w="3856496" h="261006">
                <a:moveTo>
                  <a:pt x="3856496" y="0"/>
                </a:moveTo>
                <a:lnTo>
                  <a:pt x="0" y="0"/>
                </a:lnTo>
                <a:lnTo>
                  <a:pt x="0" y="261006"/>
                </a:lnTo>
                <a:lnTo>
                  <a:pt x="3856496" y="261006"/>
                </a:lnTo>
                <a:lnTo>
                  <a:pt x="3856496" y="0"/>
                </a:lnTo>
                <a:close/>
              </a:path>
            </a:pathLst>
          </a:custGeom>
          <a:blipFill>
            <a:blip r:embed="rId4"/>
            <a:stretch>
              <a:fillRect t="-24748" r="-32437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3" name="Group 33"/>
          <p:cNvGrpSpPr/>
          <p:nvPr/>
        </p:nvGrpSpPr>
        <p:grpSpPr>
          <a:xfrm>
            <a:off x="9178481" y="6970480"/>
            <a:ext cx="7712991" cy="829412"/>
            <a:chOff x="0" y="0"/>
            <a:chExt cx="800770" cy="86110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800770" cy="86110"/>
            </a:xfrm>
            <a:custGeom>
              <a:avLst/>
              <a:gdLst/>
              <a:ahLst/>
              <a:cxnLst/>
              <a:rect l="l" t="t" r="r" b="b"/>
              <a:pathLst>
                <a:path w="800770" h="86110">
                  <a:moveTo>
                    <a:pt x="19071" y="0"/>
                  </a:moveTo>
                  <a:lnTo>
                    <a:pt x="781699" y="0"/>
                  </a:lnTo>
                  <a:cubicBezTo>
                    <a:pt x="792232" y="0"/>
                    <a:pt x="800770" y="8538"/>
                    <a:pt x="800770" y="19071"/>
                  </a:cubicBezTo>
                  <a:lnTo>
                    <a:pt x="800770" y="67039"/>
                  </a:lnTo>
                  <a:cubicBezTo>
                    <a:pt x="800770" y="77572"/>
                    <a:pt x="792232" y="86110"/>
                    <a:pt x="781699" y="86110"/>
                  </a:cubicBezTo>
                  <a:lnTo>
                    <a:pt x="19071" y="86110"/>
                  </a:lnTo>
                  <a:cubicBezTo>
                    <a:pt x="8538" y="86110"/>
                    <a:pt x="0" y="77572"/>
                    <a:pt x="0" y="67039"/>
                  </a:cubicBezTo>
                  <a:lnTo>
                    <a:pt x="0" y="19071"/>
                  </a:lnTo>
                  <a:cubicBezTo>
                    <a:pt x="0" y="8538"/>
                    <a:pt x="8538" y="0"/>
                    <a:pt x="19071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15C62">
                    <a:alpha val="100000"/>
                  </a:srgbClr>
                </a:gs>
                <a:gs pos="100000">
                  <a:srgbClr val="008470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CA"/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0" y="-38100"/>
              <a:ext cx="800770" cy="1242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6" name="Freeform 36"/>
          <p:cNvSpPr/>
          <p:nvPr/>
        </p:nvSpPr>
        <p:spPr>
          <a:xfrm>
            <a:off x="9367571" y="7225278"/>
            <a:ext cx="309821" cy="319815"/>
          </a:xfrm>
          <a:custGeom>
            <a:avLst/>
            <a:gdLst/>
            <a:ahLst/>
            <a:cxnLst/>
            <a:rect l="l" t="t" r="r" b="b"/>
            <a:pathLst>
              <a:path w="309821" h="319815">
                <a:moveTo>
                  <a:pt x="0" y="0"/>
                </a:moveTo>
                <a:lnTo>
                  <a:pt x="309821" y="0"/>
                </a:lnTo>
                <a:lnTo>
                  <a:pt x="309821" y="319815"/>
                </a:lnTo>
                <a:lnTo>
                  <a:pt x="0" y="31981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37" name="Freeform 37"/>
          <p:cNvSpPr/>
          <p:nvPr/>
        </p:nvSpPr>
        <p:spPr>
          <a:xfrm>
            <a:off x="9178481" y="8871260"/>
            <a:ext cx="3856496" cy="261006"/>
          </a:xfrm>
          <a:custGeom>
            <a:avLst/>
            <a:gdLst/>
            <a:ahLst/>
            <a:cxnLst/>
            <a:rect l="l" t="t" r="r" b="b"/>
            <a:pathLst>
              <a:path w="3856496" h="261006">
                <a:moveTo>
                  <a:pt x="0" y="0"/>
                </a:moveTo>
                <a:lnTo>
                  <a:pt x="3856495" y="0"/>
                </a:lnTo>
                <a:lnTo>
                  <a:pt x="3856495" y="261006"/>
                </a:lnTo>
                <a:lnTo>
                  <a:pt x="0" y="26100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24748" r="-32437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38" name="Freeform 38"/>
          <p:cNvSpPr/>
          <p:nvPr/>
        </p:nvSpPr>
        <p:spPr>
          <a:xfrm flipH="1">
            <a:off x="13034976" y="8871260"/>
            <a:ext cx="3856496" cy="261006"/>
          </a:xfrm>
          <a:custGeom>
            <a:avLst/>
            <a:gdLst/>
            <a:ahLst/>
            <a:cxnLst/>
            <a:rect l="l" t="t" r="r" b="b"/>
            <a:pathLst>
              <a:path w="3856496" h="261006">
                <a:moveTo>
                  <a:pt x="3856496" y="0"/>
                </a:moveTo>
                <a:lnTo>
                  <a:pt x="0" y="0"/>
                </a:lnTo>
                <a:lnTo>
                  <a:pt x="0" y="261006"/>
                </a:lnTo>
                <a:lnTo>
                  <a:pt x="3856496" y="261006"/>
                </a:lnTo>
                <a:lnTo>
                  <a:pt x="3856496" y="0"/>
                </a:lnTo>
                <a:close/>
              </a:path>
            </a:pathLst>
          </a:custGeom>
          <a:blipFill>
            <a:blip r:embed="rId4"/>
            <a:stretch>
              <a:fillRect t="-24748" r="-32437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9" name="Group 39"/>
          <p:cNvGrpSpPr/>
          <p:nvPr/>
        </p:nvGrpSpPr>
        <p:grpSpPr>
          <a:xfrm>
            <a:off x="9178481" y="8051373"/>
            <a:ext cx="7712991" cy="829412"/>
            <a:chOff x="0" y="0"/>
            <a:chExt cx="800770" cy="86110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800770" cy="86110"/>
            </a:xfrm>
            <a:custGeom>
              <a:avLst/>
              <a:gdLst/>
              <a:ahLst/>
              <a:cxnLst/>
              <a:rect l="l" t="t" r="r" b="b"/>
              <a:pathLst>
                <a:path w="800770" h="86110">
                  <a:moveTo>
                    <a:pt x="19071" y="0"/>
                  </a:moveTo>
                  <a:lnTo>
                    <a:pt x="781699" y="0"/>
                  </a:lnTo>
                  <a:cubicBezTo>
                    <a:pt x="792232" y="0"/>
                    <a:pt x="800770" y="8538"/>
                    <a:pt x="800770" y="19071"/>
                  </a:cubicBezTo>
                  <a:lnTo>
                    <a:pt x="800770" y="67039"/>
                  </a:lnTo>
                  <a:cubicBezTo>
                    <a:pt x="800770" y="77572"/>
                    <a:pt x="792232" y="86110"/>
                    <a:pt x="781699" y="86110"/>
                  </a:cubicBezTo>
                  <a:lnTo>
                    <a:pt x="19071" y="86110"/>
                  </a:lnTo>
                  <a:cubicBezTo>
                    <a:pt x="8538" y="86110"/>
                    <a:pt x="0" y="77572"/>
                    <a:pt x="0" y="67039"/>
                  </a:cubicBezTo>
                  <a:lnTo>
                    <a:pt x="0" y="19071"/>
                  </a:lnTo>
                  <a:cubicBezTo>
                    <a:pt x="0" y="8538"/>
                    <a:pt x="8538" y="0"/>
                    <a:pt x="19071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15C62">
                    <a:alpha val="100000"/>
                  </a:srgbClr>
                </a:gs>
                <a:gs pos="100000">
                  <a:srgbClr val="008470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CA"/>
            </a:p>
          </p:txBody>
        </p:sp>
        <p:sp>
          <p:nvSpPr>
            <p:cNvPr id="41" name="TextBox 41"/>
            <p:cNvSpPr txBox="1"/>
            <p:nvPr/>
          </p:nvSpPr>
          <p:spPr>
            <a:xfrm>
              <a:off x="0" y="-38100"/>
              <a:ext cx="800770" cy="1242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42" name="Freeform 42"/>
          <p:cNvSpPr/>
          <p:nvPr/>
        </p:nvSpPr>
        <p:spPr>
          <a:xfrm>
            <a:off x="9367571" y="8306172"/>
            <a:ext cx="309821" cy="319815"/>
          </a:xfrm>
          <a:custGeom>
            <a:avLst/>
            <a:gdLst/>
            <a:ahLst/>
            <a:cxnLst/>
            <a:rect l="l" t="t" r="r" b="b"/>
            <a:pathLst>
              <a:path w="309821" h="319815">
                <a:moveTo>
                  <a:pt x="0" y="0"/>
                </a:moveTo>
                <a:lnTo>
                  <a:pt x="309821" y="0"/>
                </a:lnTo>
                <a:lnTo>
                  <a:pt x="309821" y="319815"/>
                </a:lnTo>
                <a:lnTo>
                  <a:pt x="0" y="31981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43" name="Group 43"/>
          <p:cNvGrpSpPr/>
          <p:nvPr/>
        </p:nvGrpSpPr>
        <p:grpSpPr>
          <a:xfrm rot="-2700000">
            <a:off x="17279842" y="1184795"/>
            <a:ext cx="2028857" cy="1705492"/>
            <a:chOff x="0" y="0"/>
            <a:chExt cx="534349" cy="449183"/>
          </a:xfrm>
        </p:grpSpPr>
        <p:sp>
          <p:nvSpPr>
            <p:cNvPr id="44" name="Freeform 44"/>
            <p:cNvSpPr/>
            <p:nvPr/>
          </p:nvSpPr>
          <p:spPr>
            <a:xfrm>
              <a:off x="0" y="0"/>
              <a:ext cx="534349" cy="449183"/>
            </a:xfrm>
            <a:custGeom>
              <a:avLst/>
              <a:gdLst/>
              <a:ahLst/>
              <a:cxnLst/>
              <a:rect l="l" t="t" r="r" b="b"/>
              <a:pathLst>
                <a:path w="534349" h="449183">
                  <a:moveTo>
                    <a:pt x="114477" y="0"/>
                  </a:moveTo>
                  <a:lnTo>
                    <a:pt x="419872" y="0"/>
                  </a:lnTo>
                  <a:cubicBezTo>
                    <a:pt x="483096" y="0"/>
                    <a:pt x="534349" y="51253"/>
                    <a:pt x="534349" y="114477"/>
                  </a:cubicBezTo>
                  <a:lnTo>
                    <a:pt x="534349" y="334706"/>
                  </a:lnTo>
                  <a:cubicBezTo>
                    <a:pt x="534349" y="365067"/>
                    <a:pt x="522288" y="394185"/>
                    <a:pt x="500820" y="415653"/>
                  </a:cubicBezTo>
                  <a:cubicBezTo>
                    <a:pt x="479351" y="437122"/>
                    <a:pt x="450233" y="449183"/>
                    <a:pt x="419872" y="449183"/>
                  </a:cubicBezTo>
                  <a:lnTo>
                    <a:pt x="114477" y="449183"/>
                  </a:lnTo>
                  <a:cubicBezTo>
                    <a:pt x="84116" y="449183"/>
                    <a:pt x="54998" y="437122"/>
                    <a:pt x="33530" y="415653"/>
                  </a:cubicBezTo>
                  <a:cubicBezTo>
                    <a:pt x="12061" y="394185"/>
                    <a:pt x="0" y="365067"/>
                    <a:pt x="0" y="334706"/>
                  </a:cubicBezTo>
                  <a:lnTo>
                    <a:pt x="0" y="114477"/>
                  </a:lnTo>
                  <a:cubicBezTo>
                    <a:pt x="0" y="51253"/>
                    <a:pt x="51253" y="0"/>
                    <a:pt x="114477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8470">
                    <a:alpha val="100000"/>
                  </a:srgbClr>
                </a:gs>
                <a:gs pos="100000">
                  <a:srgbClr val="015C62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CA"/>
            </a:p>
          </p:txBody>
        </p:sp>
        <p:sp>
          <p:nvSpPr>
            <p:cNvPr id="45" name="TextBox 45"/>
            <p:cNvSpPr txBox="1"/>
            <p:nvPr/>
          </p:nvSpPr>
          <p:spPr>
            <a:xfrm>
              <a:off x="0" y="-38100"/>
              <a:ext cx="534349" cy="4872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6" name="Group 46"/>
          <p:cNvGrpSpPr/>
          <p:nvPr/>
        </p:nvGrpSpPr>
        <p:grpSpPr>
          <a:xfrm rot="-2700000">
            <a:off x="15092308" y="-624904"/>
            <a:ext cx="3722993" cy="2724654"/>
            <a:chOff x="0" y="0"/>
            <a:chExt cx="980541" cy="717604"/>
          </a:xfrm>
        </p:grpSpPr>
        <p:sp>
          <p:nvSpPr>
            <p:cNvPr id="47" name="Freeform 47"/>
            <p:cNvSpPr/>
            <p:nvPr/>
          </p:nvSpPr>
          <p:spPr>
            <a:xfrm>
              <a:off x="0" y="0"/>
              <a:ext cx="980541" cy="717604"/>
            </a:xfrm>
            <a:custGeom>
              <a:avLst/>
              <a:gdLst/>
              <a:ahLst/>
              <a:cxnLst/>
              <a:rect l="l" t="t" r="r" b="b"/>
              <a:pathLst>
                <a:path w="980541" h="717604">
                  <a:moveTo>
                    <a:pt x="62385" y="0"/>
                  </a:moveTo>
                  <a:lnTo>
                    <a:pt x="918157" y="0"/>
                  </a:lnTo>
                  <a:cubicBezTo>
                    <a:pt x="952611" y="0"/>
                    <a:pt x="980541" y="27931"/>
                    <a:pt x="980541" y="62385"/>
                  </a:cubicBezTo>
                  <a:lnTo>
                    <a:pt x="980541" y="655220"/>
                  </a:lnTo>
                  <a:cubicBezTo>
                    <a:pt x="980541" y="689674"/>
                    <a:pt x="952611" y="717604"/>
                    <a:pt x="918157" y="717604"/>
                  </a:cubicBezTo>
                  <a:lnTo>
                    <a:pt x="62385" y="717604"/>
                  </a:lnTo>
                  <a:cubicBezTo>
                    <a:pt x="27931" y="717604"/>
                    <a:pt x="0" y="689674"/>
                    <a:pt x="0" y="655220"/>
                  </a:cubicBezTo>
                  <a:lnTo>
                    <a:pt x="0" y="62385"/>
                  </a:lnTo>
                  <a:cubicBezTo>
                    <a:pt x="0" y="27931"/>
                    <a:pt x="27931" y="0"/>
                    <a:pt x="62385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8470">
                    <a:alpha val="100000"/>
                  </a:srgbClr>
                </a:gs>
                <a:gs pos="100000">
                  <a:srgbClr val="015C62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CA"/>
            </a:p>
          </p:txBody>
        </p:sp>
        <p:sp>
          <p:nvSpPr>
            <p:cNvPr id="48" name="TextBox 48"/>
            <p:cNvSpPr txBox="1"/>
            <p:nvPr/>
          </p:nvSpPr>
          <p:spPr>
            <a:xfrm>
              <a:off x="0" y="-38100"/>
              <a:ext cx="980541" cy="7557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9" name="Group 49"/>
          <p:cNvGrpSpPr/>
          <p:nvPr/>
        </p:nvGrpSpPr>
        <p:grpSpPr>
          <a:xfrm rot="-2700000">
            <a:off x="12802256" y="-704772"/>
            <a:ext cx="4328570" cy="1705492"/>
            <a:chOff x="0" y="0"/>
            <a:chExt cx="1140035" cy="449183"/>
          </a:xfrm>
        </p:grpSpPr>
        <p:sp>
          <p:nvSpPr>
            <p:cNvPr id="50" name="Freeform 50"/>
            <p:cNvSpPr/>
            <p:nvPr/>
          </p:nvSpPr>
          <p:spPr>
            <a:xfrm>
              <a:off x="0" y="0"/>
              <a:ext cx="1140035" cy="449183"/>
            </a:xfrm>
            <a:custGeom>
              <a:avLst/>
              <a:gdLst/>
              <a:ahLst/>
              <a:cxnLst/>
              <a:rect l="l" t="t" r="r" b="b"/>
              <a:pathLst>
                <a:path w="1140035" h="449183">
                  <a:moveTo>
                    <a:pt x="53657" y="0"/>
                  </a:moveTo>
                  <a:lnTo>
                    <a:pt x="1086378" y="0"/>
                  </a:lnTo>
                  <a:cubicBezTo>
                    <a:pt x="1100609" y="0"/>
                    <a:pt x="1114257" y="5653"/>
                    <a:pt x="1124319" y="15716"/>
                  </a:cubicBezTo>
                  <a:cubicBezTo>
                    <a:pt x="1134382" y="25778"/>
                    <a:pt x="1140035" y="39426"/>
                    <a:pt x="1140035" y="53657"/>
                  </a:cubicBezTo>
                  <a:lnTo>
                    <a:pt x="1140035" y="395526"/>
                  </a:lnTo>
                  <a:cubicBezTo>
                    <a:pt x="1140035" y="425160"/>
                    <a:pt x="1116012" y="449183"/>
                    <a:pt x="1086378" y="449183"/>
                  </a:cubicBezTo>
                  <a:lnTo>
                    <a:pt x="53657" y="449183"/>
                  </a:lnTo>
                  <a:cubicBezTo>
                    <a:pt x="39426" y="449183"/>
                    <a:pt x="25778" y="443530"/>
                    <a:pt x="15716" y="433467"/>
                  </a:cubicBezTo>
                  <a:cubicBezTo>
                    <a:pt x="5653" y="423405"/>
                    <a:pt x="0" y="409757"/>
                    <a:pt x="0" y="395526"/>
                  </a:cubicBezTo>
                  <a:lnTo>
                    <a:pt x="0" y="53657"/>
                  </a:lnTo>
                  <a:cubicBezTo>
                    <a:pt x="0" y="39426"/>
                    <a:pt x="5653" y="25778"/>
                    <a:pt x="15716" y="15716"/>
                  </a:cubicBezTo>
                  <a:cubicBezTo>
                    <a:pt x="25778" y="5653"/>
                    <a:pt x="39426" y="0"/>
                    <a:pt x="53657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8470">
                    <a:alpha val="100000"/>
                  </a:srgbClr>
                </a:gs>
                <a:gs pos="100000">
                  <a:srgbClr val="015C62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CA"/>
            </a:p>
          </p:txBody>
        </p:sp>
        <p:sp>
          <p:nvSpPr>
            <p:cNvPr id="51" name="TextBox 51"/>
            <p:cNvSpPr txBox="1"/>
            <p:nvPr/>
          </p:nvSpPr>
          <p:spPr>
            <a:xfrm>
              <a:off x="0" y="-38100"/>
              <a:ext cx="1140035" cy="4872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2" name="Group 52"/>
          <p:cNvGrpSpPr/>
          <p:nvPr/>
        </p:nvGrpSpPr>
        <p:grpSpPr>
          <a:xfrm>
            <a:off x="9977947" y="633313"/>
            <a:ext cx="7121956" cy="4722874"/>
            <a:chOff x="0" y="0"/>
            <a:chExt cx="1875742" cy="1243884"/>
          </a:xfrm>
        </p:grpSpPr>
        <p:sp>
          <p:nvSpPr>
            <p:cNvPr id="53" name="Freeform 53"/>
            <p:cNvSpPr/>
            <p:nvPr/>
          </p:nvSpPr>
          <p:spPr>
            <a:xfrm>
              <a:off x="0" y="0"/>
              <a:ext cx="1875742" cy="1243884"/>
            </a:xfrm>
            <a:custGeom>
              <a:avLst/>
              <a:gdLst/>
              <a:ahLst/>
              <a:cxnLst/>
              <a:rect l="l" t="t" r="r" b="b"/>
              <a:pathLst>
                <a:path w="1875742" h="1243884">
                  <a:moveTo>
                    <a:pt x="48917" y="0"/>
                  </a:moveTo>
                  <a:lnTo>
                    <a:pt x="1826824" y="0"/>
                  </a:lnTo>
                  <a:cubicBezTo>
                    <a:pt x="1839798" y="0"/>
                    <a:pt x="1852240" y="5154"/>
                    <a:pt x="1861414" y="14328"/>
                  </a:cubicBezTo>
                  <a:cubicBezTo>
                    <a:pt x="1870588" y="23501"/>
                    <a:pt x="1875742" y="35944"/>
                    <a:pt x="1875742" y="48917"/>
                  </a:cubicBezTo>
                  <a:lnTo>
                    <a:pt x="1875742" y="1194967"/>
                  </a:lnTo>
                  <a:cubicBezTo>
                    <a:pt x="1875742" y="1207941"/>
                    <a:pt x="1870588" y="1220383"/>
                    <a:pt x="1861414" y="1229557"/>
                  </a:cubicBezTo>
                  <a:cubicBezTo>
                    <a:pt x="1852240" y="1238731"/>
                    <a:pt x="1839798" y="1243884"/>
                    <a:pt x="1826824" y="1243884"/>
                  </a:cubicBezTo>
                  <a:lnTo>
                    <a:pt x="48917" y="1243884"/>
                  </a:lnTo>
                  <a:cubicBezTo>
                    <a:pt x="35944" y="1243884"/>
                    <a:pt x="23501" y="1238731"/>
                    <a:pt x="14328" y="1229557"/>
                  </a:cubicBezTo>
                  <a:cubicBezTo>
                    <a:pt x="5154" y="1220383"/>
                    <a:pt x="0" y="1207941"/>
                    <a:pt x="0" y="1194967"/>
                  </a:cubicBezTo>
                  <a:lnTo>
                    <a:pt x="0" y="48917"/>
                  </a:lnTo>
                  <a:cubicBezTo>
                    <a:pt x="0" y="35944"/>
                    <a:pt x="5154" y="23501"/>
                    <a:pt x="14328" y="14328"/>
                  </a:cubicBezTo>
                  <a:cubicBezTo>
                    <a:pt x="23501" y="5154"/>
                    <a:pt x="35944" y="0"/>
                    <a:pt x="48917" y="0"/>
                  </a:cubicBezTo>
                  <a:close/>
                </a:path>
              </a:pathLst>
            </a:custGeom>
            <a:solidFill>
              <a:srgbClr val="00806E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4" name="TextBox 54"/>
            <p:cNvSpPr txBox="1"/>
            <p:nvPr/>
          </p:nvSpPr>
          <p:spPr>
            <a:xfrm>
              <a:off x="0" y="-38100"/>
              <a:ext cx="1875742" cy="12819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5" name="Freeform 55"/>
          <p:cNvSpPr/>
          <p:nvPr/>
        </p:nvSpPr>
        <p:spPr>
          <a:xfrm flipH="1">
            <a:off x="10403145" y="1037404"/>
            <a:ext cx="6201075" cy="4137808"/>
          </a:xfrm>
          <a:custGeom>
            <a:avLst/>
            <a:gdLst/>
            <a:ahLst/>
            <a:cxnLst/>
            <a:rect l="l" t="t" r="r" b="b"/>
            <a:pathLst>
              <a:path w="6201075" h="4137808">
                <a:moveTo>
                  <a:pt x="6201075" y="0"/>
                </a:moveTo>
                <a:lnTo>
                  <a:pt x="0" y="0"/>
                </a:lnTo>
                <a:lnTo>
                  <a:pt x="0" y="4137808"/>
                </a:lnTo>
                <a:lnTo>
                  <a:pt x="6201075" y="4137808"/>
                </a:lnTo>
                <a:lnTo>
                  <a:pt x="6201075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56" name="TextBox 56"/>
          <p:cNvSpPr txBox="1"/>
          <p:nvPr/>
        </p:nvSpPr>
        <p:spPr>
          <a:xfrm>
            <a:off x="1640474" y="6075693"/>
            <a:ext cx="7101218" cy="361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9"/>
              </a:lnSpc>
            </a:pPr>
            <a:r>
              <a:rPr lang="en-US" sz="2400" b="1" spc="-72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Removed duplicate/missing rows</a:t>
            </a:r>
          </a:p>
        </p:txBody>
      </p:sp>
      <p:sp>
        <p:nvSpPr>
          <p:cNvPr id="57" name="TextBox 57"/>
          <p:cNvSpPr txBox="1"/>
          <p:nvPr/>
        </p:nvSpPr>
        <p:spPr>
          <a:xfrm>
            <a:off x="1640474" y="7156586"/>
            <a:ext cx="7101218" cy="361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80"/>
              </a:lnSpc>
            </a:pPr>
            <a:r>
              <a:rPr lang="en-US" sz="2400" b="1" spc="-72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Cleaned categorical variables</a:t>
            </a:r>
          </a:p>
        </p:txBody>
      </p:sp>
      <p:sp>
        <p:nvSpPr>
          <p:cNvPr id="58" name="TextBox 58"/>
          <p:cNvSpPr txBox="1"/>
          <p:nvPr/>
        </p:nvSpPr>
        <p:spPr>
          <a:xfrm>
            <a:off x="9790254" y="6075693"/>
            <a:ext cx="7101218" cy="361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80"/>
              </a:lnSpc>
            </a:pPr>
            <a:r>
              <a:rPr lang="en-US" sz="2400" b="1" spc="-72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Normalized numeric features using StandardScaler</a:t>
            </a:r>
          </a:p>
        </p:txBody>
      </p:sp>
      <p:sp>
        <p:nvSpPr>
          <p:cNvPr id="59" name="TextBox 59"/>
          <p:cNvSpPr txBox="1"/>
          <p:nvPr/>
        </p:nvSpPr>
        <p:spPr>
          <a:xfrm>
            <a:off x="9790254" y="7156586"/>
            <a:ext cx="7101218" cy="361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80"/>
              </a:lnSpc>
            </a:pPr>
            <a:r>
              <a:rPr lang="en-US" sz="2400" b="1" spc="-72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Addressed class imbalance using class weights</a:t>
            </a:r>
          </a:p>
        </p:txBody>
      </p:sp>
      <p:sp>
        <p:nvSpPr>
          <p:cNvPr id="60" name="TextBox 60"/>
          <p:cNvSpPr txBox="1"/>
          <p:nvPr/>
        </p:nvSpPr>
        <p:spPr>
          <a:xfrm>
            <a:off x="9790254" y="8280342"/>
            <a:ext cx="7101218" cy="361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9"/>
              </a:lnSpc>
            </a:pPr>
            <a:r>
              <a:rPr lang="en-US" sz="2400" b="1" spc="-72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80/20 train-test split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H="1">
            <a:off x="-624531" y="-457201"/>
            <a:ext cx="12937080" cy="10055678"/>
          </a:xfrm>
          <a:prstGeom prst="line">
            <a:avLst/>
          </a:prstGeom>
          <a:ln w="57150" cap="rnd">
            <a:gradFill>
              <a:gsLst>
                <a:gs pos="0">
                  <a:srgbClr val="008470">
                    <a:alpha val="100000"/>
                  </a:srgbClr>
                </a:gs>
                <a:gs pos="100000">
                  <a:srgbClr val="015C62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 rot="-2700000">
            <a:off x="15024357" y="553723"/>
            <a:ext cx="5065539" cy="2724654"/>
            <a:chOff x="0" y="0"/>
            <a:chExt cx="1334134" cy="71760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334134" cy="717604"/>
            </a:xfrm>
            <a:custGeom>
              <a:avLst/>
              <a:gdLst/>
              <a:ahLst/>
              <a:cxnLst/>
              <a:rect l="l" t="t" r="r" b="b"/>
              <a:pathLst>
                <a:path w="1334134" h="717604">
                  <a:moveTo>
                    <a:pt x="45851" y="0"/>
                  </a:moveTo>
                  <a:lnTo>
                    <a:pt x="1288283" y="0"/>
                  </a:lnTo>
                  <a:cubicBezTo>
                    <a:pt x="1313606" y="0"/>
                    <a:pt x="1334134" y="20528"/>
                    <a:pt x="1334134" y="45851"/>
                  </a:cubicBezTo>
                  <a:lnTo>
                    <a:pt x="1334134" y="671754"/>
                  </a:lnTo>
                  <a:cubicBezTo>
                    <a:pt x="1334134" y="683914"/>
                    <a:pt x="1329303" y="695576"/>
                    <a:pt x="1320704" y="704175"/>
                  </a:cubicBezTo>
                  <a:cubicBezTo>
                    <a:pt x="1312106" y="712774"/>
                    <a:pt x="1300443" y="717604"/>
                    <a:pt x="1288283" y="717604"/>
                  </a:cubicBezTo>
                  <a:lnTo>
                    <a:pt x="45851" y="717604"/>
                  </a:lnTo>
                  <a:cubicBezTo>
                    <a:pt x="33690" y="717604"/>
                    <a:pt x="22028" y="712774"/>
                    <a:pt x="13429" y="704175"/>
                  </a:cubicBezTo>
                  <a:cubicBezTo>
                    <a:pt x="4831" y="695576"/>
                    <a:pt x="0" y="683914"/>
                    <a:pt x="0" y="671754"/>
                  </a:cubicBezTo>
                  <a:lnTo>
                    <a:pt x="0" y="45851"/>
                  </a:lnTo>
                  <a:cubicBezTo>
                    <a:pt x="0" y="33690"/>
                    <a:pt x="4831" y="22028"/>
                    <a:pt x="13429" y="13429"/>
                  </a:cubicBezTo>
                  <a:cubicBezTo>
                    <a:pt x="22028" y="4831"/>
                    <a:pt x="33690" y="0"/>
                    <a:pt x="45851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8470">
                    <a:alpha val="100000"/>
                  </a:srgbClr>
                </a:gs>
                <a:gs pos="100000">
                  <a:srgbClr val="015C62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334134" cy="7557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 rot="-2700000">
            <a:off x="14667757" y="8036738"/>
            <a:ext cx="5530107" cy="2611702"/>
            <a:chOff x="0" y="0"/>
            <a:chExt cx="1456489" cy="68785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456489" cy="687856"/>
            </a:xfrm>
            <a:custGeom>
              <a:avLst/>
              <a:gdLst/>
              <a:ahLst/>
              <a:cxnLst/>
              <a:rect l="l" t="t" r="r" b="b"/>
              <a:pathLst>
                <a:path w="1456489" h="687856">
                  <a:moveTo>
                    <a:pt x="41999" y="0"/>
                  </a:moveTo>
                  <a:lnTo>
                    <a:pt x="1414490" y="0"/>
                  </a:lnTo>
                  <a:cubicBezTo>
                    <a:pt x="1437686" y="0"/>
                    <a:pt x="1456489" y="18803"/>
                    <a:pt x="1456489" y="41999"/>
                  </a:cubicBezTo>
                  <a:lnTo>
                    <a:pt x="1456489" y="645857"/>
                  </a:lnTo>
                  <a:cubicBezTo>
                    <a:pt x="1456489" y="656996"/>
                    <a:pt x="1452064" y="667678"/>
                    <a:pt x="1444188" y="675555"/>
                  </a:cubicBezTo>
                  <a:cubicBezTo>
                    <a:pt x="1436312" y="683431"/>
                    <a:pt x="1425629" y="687856"/>
                    <a:pt x="1414490" y="687856"/>
                  </a:cubicBezTo>
                  <a:lnTo>
                    <a:pt x="41999" y="687856"/>
                  </a:lnTo>
                  <a:cubicBezTo>
                    <a:pt x="30860" y="687856"/>
                    <a:pt x="20177" y="683431"/>
                    <a:pt x="12301" y="675555"/>
                  </a:cubicBezTo>
                  <a:cubicBezTo>
                    <a:pt x="4425" y="667678"/>
                    <a:pt x="0" y="656996"/>
                    <a:pt x="0" y="645857"/>
                  </a:cubicBezTo>
                  <a:lnTo>
                    <a:pt x="0" y="41999"/>
                  </a:lnTo>
                  <a:cubicBezTo>
                    <a:pt x="0" y="30860"/>
                    <a:pt x="4425" y="20177"/>
                    <a:pt x="12301" y="12301"/>
                  </a:cubicBezTo>
                  <a:cubicBezTo>
                    <a:pt x="20177" y="4425"/>
                    <a:pt x="30860" y="0"/>
                    <a:pt x="41999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8470">
                    <a:alpha val="100000"/>
                  </a:srgbClr>
                </a:gs>
                <a:gs pos="100000">
                  <a:srgbClr val="015C62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CA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456489" cy="7259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 rot="-2700000">
            <a:off x="14616859" y="5300676"/>
            <a:ext cx="5916416" cy="2767158"/>
            <a:chOff x="0" y="0"/>
            <a:chExt cx="1558233" cy="728799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558233" cy="728799"/>
            </a:xfrm>
            <a:custGeom>
              <a:avLst/>
              <a:gdLst/>
              <a:ahLst/>
              <a:cxnLst/>
              <a:rect l="l" t="t" r="r" b="b"/>
              <a:pathLst>
                <a:path w="1558233" h="728799">
                  <a:moveTo>
                    <a:pt x="39256" y="0"/>
                  </a:moveTo>
                  <a:lnTo>
                    <a:pt x="1518977" y="0"/>
                  </a:lnTo>
                  <a:cubicBezTo>
                    <a:pt x="1529388" y="0"/>
                    <a:pt x="1539373" y="4136"/>
                    <a:pt x="1546735" y="11498"/>
                  </a:cubicBezTo>
                  <a:cubicBezTo>
                    <a:pt x="1554097" y="18860"/>
                    <a:pt x="1558233" y="28845"/>
                    <a:pt x="1558233" y="39256"/>
                  </a:cubicBezTo>
                  <a:lnTo>
                    <a:pt x="1558233" y="689542"/>
                  </a:lnTo>
                  <a:cubicBezTo>
                    <a:pt x="1558233" y="699954"/>
                    <a:pt x="1554097" y="709939"/>
                    <a:pt x="1546735" y="717301"/>
                  </a:cubicBezTo>
                  <a:cubicBezTo>
                    <a:pt x="1539373" y="724663"/>
                    <a:pt x="1529388" y="728799"/>
                    <a:pt x="1518977" y="728799"/>
                  </a:cubicBezTo>
                  <a:lnTo>
                    <a:pt x="39256" y="728799"/>
                  </a:lnTo>
                  <a:cubicBezTo>
                    <a:pt x="28845" y="728799"/>
                    <a:pt x="18860" y="724663"/>
                    <a:pt x="11498" y="717301"/>
                  </a:cubicBezTo>
                  <a:cubicBezTo>
                    <a:pt x="4136" y="709939"/>
                    <a:pt x="0" y="699954"/>
                    <a:pt x="0" y="689542"/>
                  </a:cubicBezTo>
                  <a:lnTo>
                    <a:pt x="0" y="39256"/>
                  </a:lnTo>
                  <a:cubicBezTo>
                    <a:pt x="0" y="28845"/>
                    <a:pt x="4136" y="18860"/>
                    <a:pt x="11498" y="11498"/>
                  </a:cubicBezTo>
                  <a:cubicBezTo>
                    <a:pt x="18860" y="4136"/>
                    <a:pt x="28845" y="0"/>
                    <a:pt x="39256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8470">
                    <a:alpha val="100000"/>
                  </a:srgbClr>
                </a:gs>
                <a:gs pos="100000">
                  <a:srgbClr val="015C62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CA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1558233" cy="76689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1695228" y="8276768"/>
            <a:ext cx="4680357" cy="4680357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35628" y="35628"/>
              <a:ext cx="741543" cy="741543"/>
            </a:xfrm>
            <a:custGeom>
              <a:avLst/>
              <a:gdLst/>
              <a:ahLst/>
              <a:cxnLst/>
              <a:rect l="l" t="t" r="r" b="b"/>
              <a:pathLst>
                <a:path w="741543" h="741543">
                  <a:moveTo>
                    <a:pt x="431594" y="25194"/>
                  </a:moveTo>
                  <a:lnTo>
                    <a:pt x="716350" y="309950"/>
                  </a:lnTo>
                  <a:cubicBezTo>
                    <a:pt x="749941" y="343541"/>
                    <a:pt x="749941" y="398003"/>
                    <a:pt x="716350" y="431594"/>
                  </a:cubicBezTo>
                  <a:lnTo>
                    <a:pt x="431594" y="716350"/>
                  </a:lnTo>
                  <a:cubicBezTo>
                    <a:pt x="398003" y="749941"/>
                    <a:pt x="343541" y="749941"/>
                    <a:pt x="309950" y="716350"/>
                  </a:cubicBezTo>
                  <a:lnTo>
                    <a:pt x="25194" y="431594"/>
                  </a:lnTo>
                  <a:cubicBezTo>
                    <a:pt x="-8397" y="398003"/>
                    <a:pt x="-8397" y="343541"/>
                    <a:pt x="25194" y="309950"/>
                  </a:cubicBezTo>
                  <a:lnTo>
                    <a:pt x="309950" y="25194"/>
                  </a:lnTo>
                  <a:cubicBezTo>
                    <a:pt x="343541" y="-8397"/>
                    <a:pt x="398003" y="-8397"/>
                    <a:pt x="431594" y="25194"/>
                  </a:cubicBezTo>
                  <a:close/>
                </a:path>
              </a:pathLst>
            </a:custGeom>
            <a:gradFill rotWithShape="1">
              <a:gsLst>
                <a:gs pos="0">
                  <a:srgbClr val="008470">
                    <a:alpha val="100000"/>
                  </a:srgbClr>
                </a:gs>
                <a:gs pos="100000">
                  <a:srgbClr val="015C62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CA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028700" y="1146974"/>
            <a:ext cx="8302266" cy="12268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80"/>
              </a:lnSpc>
            </a:pPr>
            <a:r>
              <a:rPr lang="en-US" sz="7200" b="1" spc="-288">
                <a:solidFill>
                  <a:srgbClr val="016465"/>
                </a:solidFill>
                <a:latin typeface="Libre Franklin Bold"/>
                <a:ea typeface="Libre Franklin Bold"/>
                <a:cs typeface="Libre Franklin Bold"/>
                <a:sym typeface="Libre Franklin Bold"/>
              </a:rPr>
              <a:t>Model Architecture</a:t>
            </a:r>
          </a:p>
        </p:txBody>
      </p:sp>
      <p:sp>
        <p:nvSpPr>
          <p:cNvPr id="16" name="Freeform 16"/>
          <p:cNvSpPr/>
          <p:nvPr/>
        </p:nvSpPr>
        <p:spPr>
          <a:xfrm>
            <a:off x="10602737" y="1557758"/>
            <a:ext cx="1709812" cy="538591"/>
          </a:xfrm>
          <a:custGeom>
            <a:avLst/>
            <a:gdLst/>
            <a:ahLst/>
            <a:cxnLst/>
            <a:rect l="l" t="t" r="r" b="b"/>
            <a:pathLst>
              <a:path w="1709812" h="538591">
                <a:moveTo>
                  <a:pt x="0" y="0"/>
                </a:moveTo>
                <a:lnTo>
                  <a:pt x="1709812" y="0"/>
                </a:lnTo>
                <a:lnTo>
                  <a:pt x="1709812" y="538590"/>
                </a:lnTo>
                <a:lnTo>
                  <a:pt x="0" y="5385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7" name="TextBox 17"/>
          <p:cNvSpPr txBox="1"/>
          <p:nvPr/>
        </p:nvSpPr>
        <p:spPr>
          <a:xfrm>
            <a:off x="1612167" y="3376023"/>
            <a:ext cx="7808878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00"/>
              </a:lnSpc>
            </a:pPr>
            <a:r>
              <a:rPr lang="en-US" sz="3000" spc="-90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Input layer (one-hot encoded features)</a:t>
            </a:r>
          </a:p>
        </p:txBody>
      </p:sp>
      <p:sp>
        <p:nvSpPr>
          <p:cNvPr id="18" name="Freeform 18"/>
          <p:cNvSpPr/>
          <p:nvPr/>
        </p:nvSpPr>
        <p:spPr>
          <a:xfrm>
            <a:off x="1028700" y="3450162"/>
            <a:ext cx="363029" cy="400032"/>
          </a:xfrm>
          <a:custGeom>
            <a:avLst/>
            <a:gdLst/>
            <a:ahLst/>
            <a:cxnLst/>
            <a:rect l="l" t="t" r="r" b="b"/>
            <a:pathLst>
              <a:path w="363029" h="400032">
                <a:moveTo>
                  <a:pt x="0" y="0"/>
                </a:moveTo>
                <a:lnTo>
                  <a:pt x="363029" y="0"/>
                </a:lnTo>
                <a:lnTo>
                  <a:pt x="363029" y="400032"/>
                </a:lnTo>
                <a:lnTo>
                  <a:pt x="0" y="4000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9" name="TextBox 19"/>
          <p:cNvSpPr txBox="1"/>
          <p:nvPr/>
        </p:nvSpPr>
        <p:spPr>
          <a:xfrm>
            <a:off x="1612167" y="4260742"/>
            <a:ext cx="8864958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00"/>
              </a:lnSpc>
            </a:pPr>
            <a:r>
              <a:rPr lang="en-US" sz="3000" spc="-90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Dense layer (128 units, ReLU)</a:t>
            </a:r>
          </a:p>
        </p:txBody>
      </p:sp>
      <p:sp>
        <p:nvSpPr>
          <p:cNvPr id="20" name="Freeform 20"/>
          <p:cNvSpPr/>
          <p:nvPr/>
        </p:nvSpPr>
        <p:spPr>
          <a:xfrm>
            <a:off x="1028700" y="4270267"/>
            <a:ext cx="363029" cy="400032"/>
          </a:xfrm>
          <a:custGeom>
            <a:avLst/>
            <a:gdLst/>
            <a:ahLst/>
            <a:cxnLst/>
            <a:rect l="l" t="t" r="r" b="b"/>
            <a:pathLst>
              <a:path w="363029" h="400032">
                <a:moveTo>
                  <a:pt x="0" y="0"/>
                </a:moveTo>
                <a:lnTo>
                  <a:pt x="363029" y="0"/>
                </a:lnTo>
                <a:lnTo>
                  <a:pt x="363029" y="400032"/>
                </a:lnTo>
                <a:lnTo>
                  <a:pt x="0" y="4000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21" name="Freeform 21"/>
          <p:cNvSpPr/>
          <p:nvPr/>
        </p:nvSpPr>
        <p:spPr>
          <a:xfrm>
            <a:off x="13067235" y="8978092"/>
            <a:ext cx="3837019" cy="244610"/>
          </a:xfrm>
          <a:custGeom>
            <a:avLst/>
            <a:gdLst/>
            <a:ahLst/>
            <a:cxnLst/>
            <a:rect l="l" t="t" r="r" b="b"/>
            <a:pathLst>
              <a:path w="3837019" h="244610">
                <a:moveTo>
                  <a:pt x="0" y="0"/>
                </a:moveTo>
                <a:lnTo>
                  <a:pt x="3837019" y="0"/>
                </a:lnTo>
                <a:lnTo>
                  <a:pt x="3837019" y="244610"/>
                </a:lnTo>
                <a:lnTo>
                  <a:pt x="0" y="24461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22" name="Group 22"/>
          <p:cNvGrpSpPr/>
          <p:nvPr/>
        </p:nvGrpSpPr>
        <p:grpSpPr>
          <a:xfrm>
            <a:off x="13067235" y="1280324"/>
            <a:ext cx="3837019" cy="7726352"/>
            <a:chOff x="0" y="0"/>
            <a:chExt cx="1010573" cy="2034924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010573" cy="2034924"/>
            </a:xfrm>
            <a:custGeom>
              <a:avLst/>
              <a:gdLst/>
              <a:ahLst/>
              <a:cxnLst/>
              <a:rect l="l" t="t" r="r" b="b"/>
              <a:pathLst>
                <a:path w="1010573" h="2034924">
                  <a:moveTo>
                    <a:pt x="90796" y="0"/>
                  </a:moveTo>
                  <a:lnTo>
                    <a:pt x="919777" y="0"/>
                  </a:lnTo>
                  <a:cubicBezTo>
                    <a:pt x="969922" y="0"/>
                    <a:pt x="1010573" y="40651"/>
                    <a:pt x="1010573" y="90796"/>
                  </a:cubicBezTo>
                  <a:lnTo>
                    <a:pt x="1010573" y="1944128"/>
                  </a:lnTo>
                  <a:cubicBezTo>
                    <a:pt x="1010573" y="1968209"/>
                    <a:pt x="1001007" y="1991303"/>
                    <a:pt x="983979" y="2008331"/>
                  </a:cubicBezTo>
                  <a:cubicBezTo>
                    <a:pt x="966952" y="2025358"/>
                    <a:pt x="943857" y="2034924"/>
                    <a:pt x="919777" y="2034924"/>
                  </a:cubicBezTo>
                  <a:lnTo>
                    <a:pt x="90796" y="2034924"/>
                  </a:lnTo>
                  <a:cubicBezTo>
                    <a:pt x="40651" y="2034924"/>
                    <a:pt x="0" y="1994273"/>
                    <a:pt x="0" y="1944128"/>
                  </a:cubicBezTo>
                  <a:lnTo>
                    <a:pt x="0" y="90796"/>
                  </a:lnTo>
                  <a:cubicBezTo>
                    <a:pt x="0" y="40651"/>
                    <a:pt x="40651" y="0"/>
                    <a:pt x="90796" y="0"/>
                  </a:cubicBezTo>
                  <a:close/>
                </a:path>
              </a:pathLst>
            </a:custGeom>
            <a:solidFill>
              <a:srgbClr val="00806E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-38100"/>
              <a:ext cx="1010573" cy="20730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3256784" y="1480052"/>
            <a:ext cx="3457922" cy="7326896"/>
            <a:chOff x="0" y="0"/>
            <a:chExt cx="574870" cy="1218077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574870" cy="1218077"/>
            </a:xfrm>
            <a:custGeom>
              <a:avLst/>
              <a:gdLst/>
              <a:ahLst/>
              <a:cxnLst/>
              <a:rect l="l" t="t" r="r" b="b"/>
              <a:pathLst>
                <a:path w="574870" h="1218077">
                  <a:moveTo>
                    <a:pt x="67167" y="0"/>
                  </a:moveTo>
                  <a:lnTo>
                    <a:pt x="507703" y="0"/>
                  </a:lnTo>
                  <a:cubicBezTo>
                    <a:pt x="525517" y="0"/>
                    <a:pt x="542601" y="7076"/>
                    <a:pt x="555198" y="19673"/>
                  </a:cubicBezTo>
                  <a:cubicBezTo>
                    <a:pt x="567794" y="32269"/>
                    <a:pt x="574870" y="49353"/>
                    <a:pt x="574870" y="67167"/>
                  </a:cubicBezTo>
                  <a:lnTo>
                    <a:pt x="574870" y="1150910"/>
                  </a:lnTo>
                  <a:cubicBezTo>
                    <a:pt x="574870" y="1168724"/>
                    <a:pt x="567794" y="1185808"/>
                    <a:pt x="555198" y="1198404"/>
                  </a:cubicBezTo>
                  <a:cubicBezTo>
                    <a:pt x="542601" y="1211000"/>
                    <a:pt x="525517" y="1218077"/>
                    <a:pt x="507703" y="1218077"/>
                  </a:cubicBezTo>
                  <a:lnTo>
                    <a:pt x="67167" y="1218077"/>
                  </a:lnTo>
                  <a:cubicBezTo>
                    <a:pt x="30072" y="1218077"/>
                    <a:pt x="0" y="1188005"/>
                    <a:pt x="0" y="1150910"/>
                  </a:cubicBezTo>
                  <a:lnTo>
                    <a:pt x="0" y="67167"/>
                  </a:lnTo>
                  <a:cubicBezTo>
                    <a:pt x="0" y="49353"/>
                    <a:pt x="7076" y="32269"/>
                    <a:pt x="19673" y="19673"/>
                  </a:cubicBezTo>
                  <a:cubicBezTo>
                    <a:pt x="32269" y="7076"/>
                    <a:pt x="49353" y="0"/>
                    <a:pt x="67167" y="0"/>
                  </a:cubicBezTo>
                  <a:close/>
                </a:path>
              </a:pathLst>
            </a:custGeom>
            <a:blipFill>
              <a:blip r:embed="rId7"/>
              <a:stretch>
                <a:fillRect l="-137926" r="-137926"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751761" y="2675461"/>
            <a:ext cx="8363903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Fully Connected Neural Network (TensorFlow/Keras):</a:t>
            </a:r>
          </a:p>
        </p:txBody>
      </p:sp>
      <p:sp>
        <p:nvSpPr>
          <p:cNvPr id="28" name="Freeform 28"/>
          <p:cNvSpPr/>
          <p:nvPr/>
        </p:nvSpPr>
        <p:spPr>
          <a:xfrm>
            <a:off x="1028700" y="5022724"/>
            <a:ext cx="363029" cy="400032"/>
          </a:xfrm>
          <a:custGeom>
            <a:avLst/>
            <a:gdLst/>
            <a:ahLst/>
            <a:cxnLst/>
            <a:rect l="l" t="t" r="r" b="b"/>
            <a:pathLst>
              <a:path w="363029" h="400032">
                <a:moveTo>
                  <a:pt x="0" y="0"/>
                </a:moveTo>
                <a:lnTo>
                  <a:pt x="363029" y="0"/>
                </a:lnTo>
                <a:lnTo>
                  <a:pt x="363029" y="400032"/>
                </a:lnTo>
                <a:lnTo>
                  <a:pt x="0" y="4000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29" name="TextBox 29"/>
          <p:cNvSpPr txBox="1"/>
          <p:nvPr/>
        </p:nvSpPr>
        <p:spPr>
          <a:xfrm>
            <a:off x="1612167" y="4984615"/>
            <a:ext cx="8864958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00"/>
              </a:lnSpc>
            </a:pPr>
            <a:r>
              <a:rPr lang="en-US" sz="3000" spc="-90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Dropout (0.3) to reduce overfitting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612167" y="5841856"/>
            <a:ext cx="8864958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00"/>
              </a:lnSpc>
            </a:pPr>
            <a:r>
              <a:rPr lang="en-US" sz="3000" spc="-90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Dense layer (64 units, ReLU)</a:t>
            </a:r>
          </a:p>
        </p:txBody>
      </p:sp>
      <p:sp>
        <p:nvSpPr>
          <p:cNvPr id="31" name="Freeform 31"/>
          <p:cNvSpPr/>
          <p:nvPr/>
        </p:nvSpPr>
        <p:spPr>
          <a:xfrm>
            <a:off x="1028700" y="5879965"/>
            <a:ext cx="363029" cy="400032"/>
          </a:xfrm>
          <a:custGeom>
            <a:avLst/>
            <a:gdLst/>
            <a:ahLst/>
            <a:cxnLst/>
            <a:rect l="l" t="t" r="r" b="b"/>
            <a:pathLst>
              <a:path w="363029" h="400032">
                <a:moveTo>
                  <a:pt x="0" y="0"/>
                </a:moveTo>
                <a:lnTo>
                  <a:pt x="363029" y="0"/>
                </a:lnTo>
                <a:lnTo>
                  <a:pt x="363029" y="400032"/>
                </a:lnTo>
                <a:lnTo>
                  <a:pt x="0" y="4000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32" name="Freeform 32"/>
          <p:cNvSpPr/>
          <p:nvPr/>
        </p:nvSpPr>
        <p:spPr>
          <a:xfrm>
            <a:off x="1028700" y="6737197"/>
            <a:ext cx="363029" cy="400032"/>
          </a:xfrm>
          <a:custGeom>
            <a:avLst/>
            <a:gdLst/>
            <a:ahLst/>
            <a:cxnLst/>
            <a:rect l="l" t="t" r="r" b="b"/>
            <a:pathLst>
              <a:path w="363029" h="400032">
                <a:moveTo>
                  <a:pt x="0" y="0"/>
                </a:moveTo>
                <a:lnTo>
                  <a:pt x="363029" y="0"/>
                </a:lnTo>
                <a:lnTo>
                  <a:pt x="363029" y="400032"/>
                </a:lnTo>
                <a:lnTo>
                  <a:pt x="0" y="4000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33" name="TextBox 33"/>
          <p:cNvSpPr txBox="1"/>
          <p:nvPr/>
        </p:nvSpPr>
        <p:spPr>
          <a:xfrm>
            <a:off x="1612167" y="6670504"/>
            <a:ext cx="8864958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00"/>
              </a:lnSpc>
            </a:pPr>
            <a:r>
              <a:rPr lang="en-US" sz="3000" spc="-90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Dense output layer (Sigmoid)</a:t>
            </a:r>
          </a:p>
        </p:txBody>
      </p:sp>
      <p:sp>
        <p:nvSpPr>
          <p:cNvPr id="34" name="Freeform 34"/>
          <p:cNvSpPr/>
          <p:nvPr/>
        </p:nvSpPr>
        <p:spPr>
          <a:xfrm>
            <a:off x="1028700" y="7489654"/>
            <a:ext cx="363029" cy="400032"/>
          </a:xfrm>
          <a:custGeom>
            <a:avLst/>
            <a:gdLst/>
            <a:ahLst/>
            <a:cxnLst/>
            <a:rect l="l" t="t" r="r" b="b"/>
            <a:pathLst>
              <a:path w="363029" h="400032">
                <a:moveTo>
                  <a:pt x="0" y="0"/>
                </a:moveTo>
                <a:lnTo>
                  <a:pt x="363029" y="0"/>
                </a:lnTo>
                <a:lnTo>
                  <a:pt x="363029" y="400033"/>
                </a:lnTo>
                <a:lnTo>
                  <a:pt x="0" y="4000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35" name="TextBox 35"/>
          <p:cNvSpPr txBox="1"/>
          <p:nvPr/>
        </p:nvSpPr>
        <p:spPr>
          <a:xfrm>
            <a:off x="1612167" y="7413454"/>
            <a:ext cx="8864958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00"/>
              </a:lnSpc>
            </a:pPr>
            <a:r>
              <a:rPr lang="en-US" sz="3000" spc="-90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Optimizer: Adam (learning rate = 0.001)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612167" y="8223079"/>
            <a:ext cx="8864958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00"/>
              </a:lnSpc>
            </a:pPr>
            <a:r>
              <a:rPr lang="en-US" sz="3000" spc="-90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Loss: Binary cross-entropy</a:t>
            </a:r>
          </a:p>
        </p:txBody>
      </p:sp>
      <p:sp>
        <p:nvSpPr>
          <p:cNvPr id="37" name="Freeform 37"/>
          <p:cNvSpPr/>
          <p:nvPr/>
        </p:nvSpPr>
        <p:spPr>
          <a:xfrm>
            <a:off x="1028700" y="8242112"/>
            <a:ext cx="363029" cy="400032"/>
          </a:xfrm>
          <a:custGeom>
            <a:avLst/>
            <a:gdLst/>
            <a:ahLst/>
            <a:cxnLst/>
            <a:rect l="l" t="t" r="r" b="b"/>
            <a:pathLst>
              <a:path w="363029" h="400032">
                <a:moveTo>
                  <a:pt x="0" y="0"/>
                </a:moveTo>
                <a:lnTo>
                  <a:pt x="363029" y="0"/>
                </a:lnTo>
                <a:lnTo>
                  <a:pt x="363029" y="400032"/>
                </a:lnTo>
                <a:lnTo>
                  <a:pt x="0" y="4000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H="1">
            <a:off x="-624531" y="-457201"/>
            <a:ext cx="12937080" cy="10055678"/>
          </a:xfrm>
          <a:prstGeom prst="line">
            <a:avLst/>
          </a:prstGeom>
          <a:ln w="57150" cap="rnd">
            <a:gradFill>
              <a:gsLst>
                <a:gs pos="0">
                  <a:srgbClr val="008470">
                    <a:alpha val="100000"/>
                  </a:srgbClr>
                </a:gs>
                <a:gs pos="100000">
                  <a:srgbClr val="015C62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 rot="-2700000">
            <a:off x="15024357" y="553723"/>
            <a:ext cx="5065539" cy="2724654"/>
            <a:chOff x="0" y="0"/>
            <a:chExt cx="1334134" cy="71760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334134" cy="717604"/>
            </a:xfrm>
            <a:custGeom>
              <a:avLst/>
              <a:gdLst/>
              <a:ahLst/>
              <a:cxnLst/>
              <a:rect l="l" t="t" r="r" b="b"/>
              <a:pathLst>
                <a:path w="1334134" h="717604">
                  <a:moveTo>
                    <a:pt x="45851" y="0"/>
                  </a:moveTo>
                  <a:lnTo>
                    <a:pt x="1288283" y="0"/>
                  </a:lnTo>
                  <a:cubicBezTo>
                    <a:pt x="1313606" y="0"/>
                    <a:pt x="1334134" y="20528"/>
                    <a:pt x="1334134" y="45851"/>
                  </a:cubicBezTo>
                  <a:lnTo>
                    <a:pt x="1334134" y="671754"/>
                  </a:lnTo>
                  <a:cubicBezTo>
                    <a:pt x="1334134" y="683914"/>
                    <a:pt x="1329303" y="695576"/>
                    <a:pt x="1320704" y="704175"/>
                  </a:cubicBezTo>
                  <a:cubicBezTo>
                    <a:pt x="1312106" y="712774"/>
                    <a:pt x="1300443" y="717604"/>
                    <a:pt x="1288283" y="717604"/>
                  </a:cubicBezTo>
                  <a:lnTo>
                    <a:pt x="45851" y="717604"/>
                  </a:lnTo>
                  <a:cubicBezTo>
                    <a:pt x="33690" y="717604"/>
                    <a:pt x="22028" y="712774"/>
                    <a:pt x="13429" y="704175"/>
                  </a:cubicBezTo>
                  <a:cubicBezTo>
                    <a:pt x="4831" y="695576"/>
                    <a:pt x="0" y="683914"/>
                    <a:pt x="0" y="671754"/>
                  </a:cubicBezTo>
                  <a:lnTo>
                    <a:pt x="0" y="45851"/>
                  </a:lnTo>
                  <a:cubicBezTo>
                    <a:pt x="0" y="33690"/>
                    <a:pt x="4831" y="22028"/>
                    <a:pt x="13429" y="13429"/>
                  </a:cubicBezTo>
                  <a:cubicBezTo>
                    <a:pt x="22028" y="4831"/>
                    <a:pt x="33690" y="0"/>
                    <a:pt x="45851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8470">
                    <a:alpha val="100000"/>
                  </a:srgbClr>
                </a:gs>
                <a:gs pos="100000">
                  <a:srgbClr val="015C62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334134" cy="7557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 rot="-2700000">
            <a:off x="14667757" y="8036738"/>
            <a:ext cx="5530107" cy="2611702"/>
            <a:chOff x="0" y="0"/>
            <a:chExt cx="1456489" cy="68785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456489" cy="687856"/>
            </a:xfrm>
            <a:custGeom>
              <a:avLst/>
              <a:gdLst/>
              <a:ahLst/>
              <a:cxnLst/>
              <a:rect l="l" t="t" r="r" b="b"/>
              <a:pathLst>
                <a:path w="1456489" h="687856">
                  <a:moveTo>
                    <a:pt x="41999" y="0"/>
                  </a:moveTo>
                  <a:lnTo>
                    <a:pt x="1414490" y="0"/>
                  </a:lnTo>
                  <a:cubicBezTo>
                    <a:pt x="1437686" y="0"/>
                    <a:pt x="1456489" y="18803"/>
                    <a:pt x="1456489" y="41999"/>
                  </a:cubicBezTo>
                  <a:lnTo>
                    <a:pt x="1456489" y="645857"/>
                  </a:lnTo>
                  <a:cubicBezTo>
                    <a:pt x="1456489" y="656996"/>
                    <a:pt x="1452064" y="667678"/>
                    <a:pt x="1444188" y="675555"/>
                  </a:cubicBezTo>
                  <a:cubicBezTo>
                    <a:pt x="1436312" y="683431"/>
                    <a:pt x="1425629" y="687856"/>
                    <a:pt x="1414490" y="687856"/>
                  </a:cubicBezTo>
                  <a:lnTo>
                    <a:pt x="41999" y="687856"/>
                  </a:lnTo>
                  <a:cubicBezTo>
                    <a:pt x="30860" y="687856"/>
                    <a:pt x="20177" y="683431"/>
                    <a:pt x="12301" y="675555"/>
                  </a:cubicBezTo>
                  <a:cubicBezTo>
                    <a:pt x="4425" y="667678"/>
                    <a:pt x="0" y="656996"/>
                    <a:pt x="0" y="645857"/>
                  </a:cubicBezTo>
                  <a:lnTo>
                    <a:pt x="0" y="41999"/>
                  </a:lnTo>
                  <a:cubicBezTo>
                    <a:pt x="0" y="30860"/>
                    <a:pt x="4425" y="20177"/>
                    <a:pt x="12301" y="12301"/>
                  </a:cubicBezTo>
                  <a:cubicBezTo>
                    <a:pt x="20177" y="4425"/>
                    <a:pt x="30860" y="0"/>
                    <a:pt x="41999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8470">
                    <a:alpha val="100000"/>
                  </a:srgbClr>
                </a:gs>
                <a:gs pos="100000">
                  <a:srgbClr val="015C62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CA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456489" cy="7259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 rot="-2700000">
            <a:off x="14616859" y="5300676"/>
            <a:ext cx="5916416" cy="2767158"/>
            <a:chOff x="0" y="0"/>
            <a:chExt cx="1558233" cy="728799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558233" cy="728799"/>
            </a:xfrm>
            <a:custGeom>
              <a:avLst/>
              <a:gdLst/>
              <a:ahLst/>
              <a:cxnLst/>
              <a:rect l="l" t="t" r="r" b="b"/>
              <a:pathLst>
                <a:path w="1558233" h="728799">
                  <a:moveTo>
                    <a:pt x="39256" y="0"/>
                  </a:moveTo>
                  <a:lnTo>
                    <a:pt x="1518977" y="0"/>
                  </a:lnTo>
                  <a:cubicBezTo>
                    <a:pt x="1529388" y="0"/>
                    <a:pt x="1539373" y="4136"/>
                    <a:pt x="1546735" y="11498"/>
                  </a:cubicBezTo>
                  <a:cubicBezTo>
                    <a:pt x="1554097" y="18860"/>
                    <a:pt x="1558233" y="28845"/>
                    <a:pt x="1558233" y="39256"/>
                  </a:cubicBezTo>
                  <a:lnTo>
                    <a:pt x="1558233" y="689542"/>
                  </a:lnTo>
                  <a:cubicBezTo>
                    <a:pt x="1558233" y="699954"/>
                    <a:pt x="1554097" y="709939"/>
                    <a:pt x="1546735" y="717301"/>
                  </a:cubicBezTo>
                  <a:cubicBezTo>
                    <a:pt x="1539373" y="724663"/>
                    <a:pt x="1529388" y="728799"/>
                    <a:pt x="1518977" y="728799"/>
                  </a:cubicBezTo>
                  <a:lnTo>
                    <a:pt x="39256" y="728799"/>
                  </a:lnTo>
                  <a:cubicBezTo>
                    <a:pt x="28845" y="728799"/>
                    <a:pt x="18860" y="724663"/>
                    <a:pt x="11498" y="717301"/>
                  </a:cubicBezTo>
                  <a:cubicBezTo>
                    <a:pt x="4136" y="709939"/>
                    <a:pt x="0" y="699954"/>
                    <a:pt x="0" y="689542"/>
                  </a:cubicBezTo>
                  <a:lnTo>
                    <a:pt x="0" y="39256"/>
                  </a:lnTo>
                  <a:cubicBezTo>
                    <a:pt x="0" y="28845"/>
                    <a:pt x="4136" y="18860"/>
                    <a:pt x="11498" y="11498"/>
                  </a:cubicBezTo>
                  <a:cubicBezTo>
                    <a:pt x="18860" y="4136"/>
                    <a:pt x="28845" y="0"/>
                    <a:pt x="39256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8470">
                    <a:alpha val="100000"/>
                  </a:srgbClr>
                </a:gs>
                <a:gs pos="100000">
                  <a:srgbClr val="015C62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CA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1558233" cy="76689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1695228" y="8276768"/>
            <a:ext cx="4680357" cy="4680357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35628" y="35628"/>
              <a:ext cx="741543" cy="741543"/>
            </a:xfrm>
            <a:custGeom>
              <a:avLst/>
              <a:gdLst/>
              <a:ahLst/>
              <a:cxnLst/>
              <a:rect l="l" t="t" r="r" b="b"/>
              <a:pathLst>
                <a:path w="741543" h="741543">
                  <a:moveTo>
                    <a:pt x="431594" y="25194"/>
                  </a:moveTo>
                  <a:lnTo>
                    <a:pt x="716350" y="309950"/>
                  </a:lnTo>
                  <a:cubicBezTo>
                    <a:pt x="749941" y="343541"/>
                    <a:pt x="749941" y="398003"/>
                    <a:pt x="716350" y="431594"/>
                  </a:cubicBezTo>
                  <a:lnTo>
                    <a:pt x="431594" y="716350"/>
                  </a:lnTo>
                  <a:cubicBezTo>
                    <a:pt x="398003" y="749941"/>
                    <a:pt x="343541" y="749941"/>
                    <a:pt x="309950" y="716350"/>
                  </a:cubicBezTo>
                  <a:lnTo>
                    <a:pt x="25194" y="431594"/>
                  </a:lnTo>
                  <a:cubicBezTo>
                    <a:pt x="-8397" y="398003"/>
                    <a:pt x="-8397" y="343541"/>
                    <a:pt x="25194" y="309950"/>
                  </a:cubicBezTo>
                  <a:lnTo>
                    <a:pt x="309950" y="25194"/>
                  </a:lnTo>
                  <a:cubicBezTo>
                    <a:pt x="343541" y="-8397"/>
                    <a:pt x="398003" y="-8397"/>
                    <a:pt x="431594" y="25194"/>
                  </a:cubicBezTo>
                  <a:close/>
                </a:path>
              </a:pathLst>
            </a:custGeom>
            <a:gradFill rotWithShape="1">
              <a:gsLst>
                <a:gs pos="0">
                  <a:srgbClr val="008470">
                    <a:alpha val="100000"/>
                  </a:srgbClr>
                </a:gs>
                <a:gs pos="100000">
                  <a:srgbClr val="015C62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CA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028700" y="1146974"/>
            <a:ext cx="8302266" cy="12268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80"/>
              </a:lnSpc>
            </a:pPr>
            <a:r>
              <a:rPr lang="en-US" sz="7200" b="1" spc="-288">
                <a:solidFill>
                  <a:srgbClr val="016465"/>
                </a:solidFill>
                <a:latin typeface="Libre Franklin Bold"/>
                <a:ea typeface="Libre Franklin Bold"/>
                <a:cs typeface="Libre Franklin Bold"/>
                <a:sym typeface="Libre Franklin Bold"/>
              </a:rPr>
              <a:t>Model Training</a:t>
            </a:r>
          </a:p>
        </p:txBody>
      </p:sp>
      <p:sp>
        <p:nvSpPr>
          <p:cNvPr id="16" name="Freeform 16"/>
          <p:cNvSpPr/>
          <p:nvPr/>
        </p:nvSpPr>
        <p:spPr>
          <a:xfrm>
            <a:off x="7913398" y="1646755"/>
            <a:ext cx="1709812" cy="538591"/>
          </a:xfrm>
          <a:custGeom>
            <a:avLst/>
            <a:gdLst/>
            <a:ahLst/>
            <a:cxnLst/>
            <a:rect l="l" t="t" r="r" b="b"/>
            <a:pathLst>
              <a:path w="1709812" h="538591">
                <a:moveTo>
                  <a:pt x="0" y="0"/>
                </a:moveTo>
                <a:lnTo>
                  <a:pt x="1709811" y="0"/>
                </a:lnTo>
                <a:lnTo>
                  <a:pt x="1709811" y="538591"/>
                </a:lnTo>
                <a:lnTo>
                  <a:pt x="0" y="5385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7" name="Freeform 17"/>
          <p:cNvSpPr/>
          <p:nvPr/>
        </p:nvSpPr>
        <p:spPr>
          <a:xfrm>
            <a:off x="1028700" y="3450162"/>
            <a:ext cx="363029" cy="400032"/>
          </a:xfrm>
          <a:custGeom>
            <a:avLst/>
            <a:gdLst/>
            <a:ahLst/>
            <a:cxnLst/>
            <a:rect l="l" t="t" r="r" b="b"/>
            <a:pathLst>
              <a:path w="363029" h="400032">
                <a:moveTo>
                  <a:pt x="0" y="0"/>
                </a:moveTo>
                <a:lnTo>
                  <a:pt x="363029" y="0"/>
                </a:lnTo>
                <a:lnTo>
                  <a:pt x="363029" y="400032"/>
                </a:lnTo>
                <a:lnTo>
                  <a:pt x="0" y="4000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8" name="Freeform 18"/>
          <p:cNvSpPr/>
          <p:nvPr/>
        </p:nvSpPr>
        <p:spPr>
          <a:xfrm>
            <a:off x="1028700" y="4270267"/>
            <a:ext cx="363029" cy="400032"/>
          </a:xfrm>
          <a:custGeom>
            <a:avLst/>
            <a:gdLst/>
            <a:ahLst/>
            <a:cxnLst/>
            <a:rect l="l" t="t" r="r" b="b"/>
            <a:pathLst>
              <a:path w="363029" h="400032">
                <a:moveTo>
                  <a:pt x="0" y="0"/>
                </a:moveTo>
                <a:lnTo>
                  <a:pt x="363029" y="0"/>
                </a:lnTo>
                <a:lnTo>
                  <a:pt x="363029" y="400032"/>
                </a:lnTo>
                <a:lnTo>
                  <a:pt x="0" y="4000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9" name="Freeform 19"/>
          <p:cNvSpPr/>
          <p:nvPr/>
        </p:nvSpPr>
        <p:spPr>
          <a:xfrm>
            <a:off x="13067235" y="8978092"/>
            <a:ext cx="3837019" cy="244610"/>
          </a:xfrm>
          <a:custGeom>
            <a:avLst/>
            <a:gdLst/>
            <a:ahLst/>
            <a:cxnLst/>
            <a:rect l="l" t="t" r="r" b="b"/>
            <a:pathLst>
              <a:path w="3837019" h="244610">
                <a:moveTo>
                  <a:pt x="0" y="0"/>
                </a:moveTo>
                <a:lnTo>
                  <a:pt x="3837019" y="0"/>
                </a:lnTo>
                <a:lnTo>
                  <a:pt x="3837019" y="244610"/>
                </a:lnTo>
                <a:lnTo>
                  <a:pt x="0" y="24461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20" name="Group 20"/>
          <p:cNvGrpSpPr/>
          <p:nvPr/>
        </p:nvGrpSpPr>
        <p:grpSpPr>
          <a:xfrm>
            <a:off x="13067235" y="1280324"/>
            <a:ext cx="3837019" cy="7726352"/>
            <a:chOff x="0" y="0"/>
            <a:chExt cx="1010573" cy="2034924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010573" cy="2034924"/>
            </a:xfrm>
            <a:custGeom>
              <a:avLst/>
              <a:gdLst/>
              <a:ahLst/>
              <a:cxnLst/>
              <a:rect l="l" t="t" r="r" b="b"/>
              <a:pathLst>
                <a:path w="1010573" h="2034924">
                  <a:moveTo>
                    <a:pt x="90796" y="0"/>
                  </a:moveTo>
                  <a:lnTo>
                    <a:pt x="919777" y="0"/>
                  </a:lnTo>
                  <a:cubicBezTo>
                    <a:pt x="969922" y="0"/>
                    <a:pt x="1010573" y="40651"/>
                    <a:pt x="1010573" y="90796"/>
                  </a:cubicBezTo>
                  <a:lnTo>
                    <a:pt x="1010573" y="1944128"/>
                  </a:lnTo>
                  <a:cubicBezTo>
                    <a:pt x="1010573" y="1968209"/>
                    <a:pt x="1001007" y="1991303"/>
                    <a:pt x="983979" y="2008331"/>
                  </a:cubicBezTo>
                  <a:cubicBezTo>
                    <a:pt x="966952" y="2025358"/>
                    <a:pt x="943857" y="2034924"/>
                    <a:pt x="919777" y="2034924"/>
                  </a:cubicBezTo>
                  <a:lnTo>
                    <a:pt x="90796" y="2034924"/>
                  </a:lnTo>
                  <a:cubicBezTo>
                    <a:pt x="40651" y="2034924"/>
                    <a:pt x="0" y="1994273"/>
                    <a:pt x="0" y="1944128"/>
                  </a:cubicBezTo>
                  <a:lnTo>
                    <a:pt x="0" y="90796"/>
                  </a:lnTo>
                  <a:cubicBezTo>
                    <a:pt x="0" y="40651"/>
                    <a:pt x="40651" y="0"/>
                    <a:pt x="90796" y="0"/>
                  </a:cubicBezTo>
                  <a:close/>
                </a:path>
              </a:pathLst>
            </a:custGeom>
            <a:solidFill>
              <a:srgbClr val="00806E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38100"/>
              <a:ext cx="1010573" cy="20730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3256784" y="1480052"/>
            <a:ext cx="3457922" cy="7326896"/>
            <a:chOff x="0" y="0"/>
            <a:chExt cx="574870" cy="1218077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574870" cy="1218077"/>
            </a:xfrm>
            <a:custGeom>
              <a:avLst/>
              <a:gdLst/>
              <a:ahLst/>
              <a:cxnLst/>
              <a:rect l="l" t="t" r="r" b="b"/>
              <a:pathLst>
                <a:path w="574870" h="1218077">
                  <a:moveTo>
                    <a:pt x="67167" y="0"/>
                  </a:moveTo>
                  <a:lnTo>
                    <a:pt x="507703" y="0"/>
                  </a:lnTo>
                  <a:cubicBezTo>
                    <a:pt x="525517" y="0"/>
                    <a:pt x="542601" y="7076"/>
                    <a:pt x="555198" y="19673"/>
                  </a:cubicBezTo>
                  <a:cubicBezTo>
                    <a:pt x="567794" y="32269"/>
                    <a:pt x="574870" y="49353"/>
                    <a:pt x="574870" y="67167"/>
                  </a:cubicBezTo>
                  <a:lnTo>
                    <a:pt x="574870" y="1150910"/>
                  </a:lnTo>
                  <a:cubicBezTo>
                    <a:pt x="574870" y="1168724"/>
                    <a:pt x="567794" y="1185808"/>
                    <a:pt x="555198" y="1198404"/>
                  </a:cubicBezTo>
                  <a:cubicBezTo>
                    <a:pt x="542601" y="1211000"/>
                    <a:pt x="525517" y="1218077"/>
                    <a:pt x="507703" y="1218077"/>
                  </a:cubicBezTo>
                  <a:lnTo>
                    <a:pt x="67167" y="1218077"/>
                  </a:lnTo>
                  <a:cubicBezTo>
                    <a:pt x="30072" y="1218077"/>
                    <a:pt x="0" y="1188005"/>
                    <a:pt x="0" y="1150910"/>
                  </a:cubicBezTo>
                  <a:lnTo>
                    <a:pt x="0" y="67167"/>
                  </a:lnTo>
                  <a:cubicBezTo>
                    <a:pt x="0" y="49353"/>
                    <a:pt x="7076" y="32269"/>
                    <a:pt x="19673" y="19673"/>
                  </a:cubicBezTo>
                  <a:cubicBezTo>
                    <a:pt x="32269" y="7076"/>
                    <a:pt x="49353" y="0"/>
                    <a:pt x="67167" y="0"/>
                  </a:cubicBezTo>
                  <a:close/>
                </a:path>
              </a:pathLst>
            </a:custGeom>
            <a:blipFill>
              <a:blip r:embed="rId7"/>
              <a:stretch>
                <a:fillRect l="-108771" r="-108771"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955019" y="2547347"/>
            <a:ext cx="4378166" cy="4953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Training configuration:</a:t>
            </a:r>
          </a:p>
        </p:txBody>
      </p:sp>
      <p:sp>
        <p:nvSpPr>
          <p:cNvPr id="26" name="Freeform 26"/>
          <p:cNvSpPr/>
          <p:nvPr/>
        </p:nvSpPr>
        <p:spPr>
          <a:xfrm>
            <a:off x="1028700" y="5022724"/>
            <a:ext cx="363029" cy="400032"/>
          </a:xfrm>
          <a:custGeom>
            <a:avLst/>
            <a:gdLst/>
            <a:ahLst/>
            <a:cxnLst/>
            <a:rect l="l" t="t" r="r" b="b"/>
            <a:pathLst>
              <a:path w="363029" h="400032">
                <a:moveTo>
                  <a:pt x="0" y="0"/>
                </a:moveTo>
                <a:lnTo>
                  <a:pt x="363029" y="0"/>
                </a:lnTo>
                <a:lnTo>
                  <a:pt x="363029" y="400032"/>
                </a:lnTo>
                <a:lnTo>
                  <a:pt x="0" y="4000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27" name="Freeform 27"/>
          <p:cNvSpPr/>
          <p:nvPr/>
        </p:nvSpPr>
        <p:spPr>
          <a:xfrm>
            <a:off x="1028700" y="5879965"/>
            <a:ext cx="363029" cy="400032"/>
          </a:xfrm>
          <a:custGeom>
            <a:avLst/>
            <a:gdLst/>
            <a:ahLst/>
            <a:cxnLst/>
            <a:rect l="l" t="t" r="r" b="b"/>
            <a:pathLst>
              <a:path w="363029" h="400032">
                <a:moveTo>
                  <a:pt x="0" y="0"/>
                </a:moveTo>
                <a:lnTo>
                  <a:pt x="363029" y="0"/>
                </a:lnTo>
                <a:lnTo>
                  <a:pt x="363029" y="400032"/>
                </a:lnTo>
                <a:lnTo>
                  <a:pt x="0" y="4000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28" name="Freeform 28"/>
          <p:cNvSpPr/>
          <p:nvPr/>
        </p:nvSpPr>
        <p:spPr>
          <a:xfrm>
            <a:off x="1028700" y="6737197"/>
            <a:ext cx="363029" cy="400032"/>
          </a:xfrm>
          <a:custGeom>
            <a:avLst/>
            <a:gdLst/>
            <a:ahLst/>
            <a:cxnLst/>
            <a:rect l="l" t="t" r="r" b="b"/>
            <a:pathLst>
              <a:path w="363029" h="400032">
                <a:moveTo>
                  <a:pt x="0" y="0"/>
                </a:moveTo>
                <a:lnTo>
                  <a:pt x="363029" y="0"/>
                </a:lnTo>
                <a:lnTo>
                  <a:pt x="363029" y="400032"/>
                </a:lnTo>
                <a:lnTo>
                  <a:pt x="0" y="4000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29" name="Freeform 29"/>
          <p:cNvSpPr/>
          <p:nvPr/>
        </p:nvSpPr>
        <p:spPr>
          <a:xfrm>
            <a:off x="1028700" y="8042105"/>
            <a:ext cx="363029" cy="400032"/>
          </a:xfrm>
          <a:custGeom>
            <a:avLst/>
            <a:gdLst/>
            <a:ahLst/>
            <a:cxnLst/>
            <a:rect l="l" t="t" r="r" b="b"/>
            <a:pathLst>
              <a:path w="363029" h="400032">
                <a:moveTo>
                  <a:pt x="0" y="0"/>
                </a:moveTo>
                <a:lnTo>
                  <a:pt x="363029" y="0"/>
                </a:lnTo>
                <a:lnTo>
                  <a:pt x="363029" y="400032"/>
                </a:lnTo>
                <a:lnTo>
                  <a:pt x="0" y="4000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30" name="TextBox 30"/>
          <p:cNvSpPr txBox="1"/>
          <p:nvPr/>
        </p:nvSpPr>
        <p:spPr>
          <a:xfrm>
            <a:off x="1612167" y="3376023"/>
            <a:ext cx="8864958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00"/>
              </a:lnSpc>
            </a:pPr>
            <a:r>
              <a:rPr lang="en-US" sz="3000" spc="-90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25 epochs</a:t>
            </a:r>
          </a:p>
        </p:txBody>
      </p:sp>
      <p:sp>
        <p:nvSpPr>
          <p:cNvPr id="31" name="Freeform 31"/>
          <p:cNvSpPr/>
          <p:nvPr/>
        </p:nvSpPr>
        <p:spPr>
          <a:xfrm>
            <a:off x="1028700" y="8858268"/>
            <a:ext cx="363029" cy="400032"/>
          </a:xfrm>
          <a:custGeom>
            <a:avLst/>
            <a:gdLst/>
            <a:ahLst/>
            <a:cxnLst/>
            <a:rect l="l" t="t" r="r" b="b"/>
            <a:pathLst>
              <a:path w="363029" h="400032">
                <a:moveTo>
                  <a:pt x="0" y="0"/>
                </a:moveTo>
                <a:lnTo>
                  <a:pt x="363029" y="0"/>
                </a:lnTo>
                <a:lnTo>
                  <a:pt x="363029" y="400032"/>
                </a:lnTo>
                <a:lnTo>
                  <a:pt x="0" y="4000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32" name="TextBox 32"/>
          <p:cNvSpPr txBox="1"/>
          <p:nvPr/>
        </p:nvSpPr>
        <p:spPr>
          <a:xfrm>
            <a:off x="1612167" y="4232158"/>
            <a:ext cx="8864958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00"/>
              </a:lnSpc>
            </a:pPr>
            <a:r>
              <a:rPr lang="en-US" sz="3000" spc="-90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Batch size: 32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612167" y="5032258"/>
            <a:ext cx="8864958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00"/>
              </a:lnSpc>
            </a:pPr>
            <a:r>
              <a:rPr lang="en-US" sz="3000" spc="-90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Validation split: 20%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612167" y="5813272"/>
            <a:ext cx="8864958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00"/>
              </a:lnSpc>
            </a:pPr>
            <a:r>
              <a:rPr lang="en-US" sz="3000" spc="-90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Early stopping enabled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612167" y="6674730"/>
            <a:ext cx="8864958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00"/>
              </a:lnSpc>
            </a:pPr>
            <a:r>
              <a:rPr lang="en-US" sz="3000" spc="-90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Class weighting applied to address imbalance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028700" y="7320317"/>
            <a:ext cx="1858169" cy="4953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Outcome: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612167" y="8025168"/>
            <a:ext cx="8864958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00"/>
              </a:lnSpc>
            </a:pPr>
            <a:r>
              <a:rPr lang="en-US" sz="3000" spc="-90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Smooth training curve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612167" y="8791575"/>
            <a:ext cx="8864958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00"/>
              </a:lnSpc>
            </a:pPr>
            <a:r>
              <a:rPr lang="en-US" sz="3000" spc="-90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No overfitting due to dropout + early stopping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1277" b="-21277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3" name="AutoShape 3"/>
          <p:cNvSpPr/>
          <p:nvPr/>
        </p:nvSpPr>
        <p:spPr>
          <a:xfrm flipH="1">
            <a:off x="-624531" y="-439149"/>
            <a:ext cx="9803012" cy="10037626"/>
          </a:xfrm>
          <a:prstGeom prst="line">
            <a:avLst/>
          </a:prstGeom>
          <a:ln w="57150" cap="rnd">
            <a:gradFill>
              <a:gsLst>
                <a:gs pos="0">
                  <a:srgbClr val="008470">
                    <a:alpha val="100000"/>
                  </a:srgbClr>
                </a:gs>
                <a:gs pos="100000">
                  <a:srgbClr val="015C62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CA"/>
          </a:p>
        </p:txBody>
      </p:sp>
      <p:sp>
        <p:nvSpPr>
          <p:cNvPr id="4" name="Freeform 4"/>
          <p:cNvSpPr/>
          <p:nvPr/>
        </p:nvSpPr>
        <p:spPr>
          <a:xfrm>
            <a:off x="12964405" y="1919153"/>
            <a:ext cx="1709812" cy="538591"/>
          </a:xfrm>
          <a:custGeom>
            <a:avLst/>
            <a:gdLst/>
            <a:ahLst/>
            <a:cxnLst/>
            <a:rect l="l" t="t" r="r" b="b"/>
            <a:pathLst>
              <a:path w="1709812" h="538591">
                <a:moveTo>
                  <a:pt x="0" y="0"/>
                </a:moveTo>
                <a:lnTo>
                  <a:pt x="1709812" y="0"/>
                </a:lnTo>
                <a:lnTo>
                  <a:pt x="1709812" y="538591"/>
                </a:lnTo>
                <a:lnTo>
                  <a:pt x="0" y="53859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5" name="Freeform 5"/>
          <p:cNvSpPr/>
          <p:nvPr/>
        </p:nvSpPr>
        <p:spPr>
          <a:xfrm flipH="1">
            <a:off x="13034976" y="7306706"/>
            <a:ext cx="3856496" cy="261006"/>
          </a:xfrm>
          <a:custGeom>
            <a:avLst/>
            <a:gdLst/>
            <a:ahLst/>
            <a:cxnLst/>
            <a:rect l="l" t="t" r="r" b="b"/>
            <a:pathLst>
              <a:path w="3856496" h="261006">
                <a:moveTo>
                  <a:pt x="3856496" y="0"/>
                </a:moveTo>
                <a:lnTo>
                  <a:pt x="0" y="0"/>
                </a:lnTo>
                <a:lnTo>
                  <a:pt x="0" y="261006"/>
                </a:lnTo>
                <a:lnTo>
                  <a:pt x="3856496" y="261006"/>
                </a:lnTo>
                <a:lnTo>
                  <a:pt x="3856496" y="0"/>
                </a:lnTo>
                <a:close/>
              </a:path>
            </a:pathLst>
          </a:custGeom>
          <a:blipFill>
            <a:blip r:embed="rId5"/>
            <a:stretch>
              <a:fillRect t="-24748" r="-32437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6" name="Freeform 6"/>
          <p:cNvSpPr/>
          <p:nvPr/>
        </p:nvSpPr>
        <p:spPr>
          <a:xfrm>
            <a:off x="1028700" y="7306706"/>
            <a:ext cx="3856496" cy="261006"/>
          </a:xfrm>
          <a:custGeom>
            <a:avLst/>
            <a:gdLst/>
            <a:ahLst/>
            <a:cxnLst/>
            <a:rect l="l" t="t" r="r" b="b"/>
            <a:pathLst>
              <a:path w="3856496" h="261006">
                <a:moveTo>
                  <a:pt x="0" y="0"/>
                </a:moveTo>
                <a:lnTo>
                  <a:pt x="3856496" y="0"/>
                </a:lnTo>
                <a:lnTo>
                  <a:pt x="3856496" y="261006"/>
                </a:lnTo>
                <a:lnTo>
                  <a:pt x="0" y="26100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24748" r="-32437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7" name="Freeform 7"/>
          <p:cNvSpPr/>
          <p:nvPr/>
        </p:nvSpPr>
        <p:spPr>
          <a:xfrm flipH="1">
            <a:off x="4885196" y="7306706"/>
            <a:ext cx="3856496" cy="261006"/>
          </a:xfrm>
          <a:custGeom>
            <a:avLst/>
            <a:gdLst/>
            <a:ahLst/>
            <a:cxnLst/>
            <a:rect l="l" t="t" r="r" b="b"/>
            <a:pathLst>
              <a:path w="3856496" h="261006">
                <a:moveTo>
                  <a:pt x="3856495" y="0"/>
                </a:moveTo>
                <a:lnTo>
                  <a:pt x="0" y="0"/>
                </a:lnTo>
                <a:lnTo>
                  <a:pt x="0" y="261006"/>
                </a:lnTo>
                <a:lnTo>
                  <a:pt x="3856495" y="261006"/>
                </a:lnTo>
                <a:lnTo>
                  <a:pt x="3856495" y="0"/>
                </a:lnTo>
                <a:close/>
              </a:path>
            </a:pathLst>
          </a:custGeom>
          <a:blipFill>
            <a:blip r:embed="rId5"/>
            <a:stretch>
              <a:fillRect t="-24748" r="-32437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8" name="Freeform 8"/>
          <p:cNvSpPr/>
          <p:nvPr/>
        </p:nvSpPr>
        <p:spPr>
          <a:xfrm>
            <a:off x="9178481" y="7306706"/>
            <a:ext cx="3856496" cy="261006"/>
          </a:xfrm>
          <a:custGeom>
            <a:avLst/>
            <a:gdLst/>
            <a:ahLst/>
            <a:cxnLst/>
            <a:rect l="l" t="t" r="r" b="b"/>
            <a:pathLst>
              <a:path w="3856496" h="261006">
                <a:moveTo>
                  <a:pt x="0" y="0"/>
                </a:moveTo>
                <a:lnTo>
                  <a:pt x="3856495" y="0"/>
                </a:lnTo>
                <a:lnTo>
                  <a:pt x="3856495" y="261006"/>
                </a:lnTo>
                <a:lnTo>
                  <a:pt x="0" y="26100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24748" r="-32437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9" name="TextBox 9"/>
          <p:cNvSpPr txBox="1"/>
          <p:nvPr/>
        </p:nvSpPr>
        <p:spPr>
          <a:xfrm>
            <a:off x="720087" y="1392860"/>
            <a:ext cx="11458937" cy="12268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80"/>
              </a:lnSpc>
            </a:pPr>
            <a:r>
              <a:rPr lang="en-US" sz="7200" b="1" spc="-288">
                <a:solidFill>
                  <a:srgbClr val="016465"/>
                </a:solidFill>
                <a:latin typeface="Libre Franklin Bold"/>
                <a:ea typeface="Libre Franklin Bold"/>
                <a:cs typeface="Libre Franklin Bold"/>
                <a:sym typeface="Libre Franklin Bold"/>
              </a:rPr>
              <a:t>Model Performance Metrics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3087347"/>
            <a:ext cx="15862772" cy="3467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960"/>
              </a:lnSpc>
            </a:pPr>
            <a:r>
              <a:rPr lang="en-US" sz="3300" b="1" spc="-99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Test Accuracy: 0.613</a:t>
            </a:r>
          </a:p>
          <a:p>
            <a:pPr algn="just">
              <a:lnSpc>
                <a:spcPts val="3960"/>
              </a:lnSpc>
            </a:pPr>
            <a:r>
              <a:rPr lang="en-US" sz="3300" spc="-99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AUC: 0.652</a:t>
            </a:r>
          </a:p>
          <a:p>
            <a:pPr algn="just">
              <a:lnSpc>
                <a:spcPts val="3960"/>
              </a:lnSpc>
            </a:pPr>
            <a:endParaRPr lang="en-US" sz="3300" spc="-99">
              <a:solidFill>
                <a:srgbClr val="000000"/>
              </a:solidFill>
              <a:latin typeface="Aileron"/>
              <a:ea typeface="Aileron"/>
              <a:cs typeface="Aileron"/>
              <a:sym typeface="Aileron"/>
            </a:endParaRPr>
          </a:p>
          <a:p>
            <a:pPr algn="just">
              <a:lnSpc>
                <a:spcPts val="3960"/>
              </a:lnSpc>
            </a:pPr>
            <a:r>
              <a:rPr lang="en-US" sz="3300" b="1" spc="-99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Precision / Recall / F1:</a:t>
            </a:r>
          </a:p>
          <a:p>
            <a:pPr marL="712470" lvl="1" indent="-356235" algn="just">
              <a:lnSpc>
                <a:spcPts val="3960"/>
              </a:lnSpc>
              <a:buFont typeface="Arial"/>
              <a:buChar char="•"/>
            </a:pPr>
            <a:r>
              <a:rPr lang="en-US" sz="3300" spc="-99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Moderate predictive strength</a:t>
            </a:r>
          </a:p>
          <a:p>
            <a:pPr marL="712470" lvl="1" indent="-356235" algn="just">
              <a:lnSpc>
                <a:spcPts val="3960"/>
              </a:lnSpc>
              <a:buFont typeface="Arial"/>
              <a:buChar char="•"/>
            </a:pPr>
            <a:r>
              <a:rPr lang="en-US" sz="3300" spc="-99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Lower recall on positive class due to class imbalance</a:t>
            </a:r>
          </a:p>
          <a:p>
            <a:pPr algn="just">
              <a:lnSpc>
                <a:spcPts val="3960"/>
              </a:lnSpc>
            </a:pPr>
            <a:endParaRPr lang="en-US" sz="3300" spc="-99">
              <a:solidFill>
                <a:srgbClr val="000000"/>
              </a:solidFill>
              <a:latin typeface="Aileron"/>
              <a:ea typeface="Aileron"/>
              <a:cs typeface="Aileron"/>
              <a:sym typeface="Aileron"/>
            </a:endParaRPr>
          </a:p>
        </p:txBody>
      </p:sp>
      <p:grpSp>
        <p:nvGrpSpPr>
          <p:cNvPr id="11" name="Group 11"/>
          <p:cNvGrpSpPr/>
          <p:nvPr/>
        </p:nvGrpSpPr>
        <p:grpSpPr>
          <a:xfrm rot="-2700000">
            <a:off x="17279842" y="175954"/>
            <a:ext cx="2028857" cy="1705492"/>
            <a:chOff x="0" y="0"/>
            <a:chExt cx="534349" cy="44918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34349" cy="449183"/>
            </a:xfrm>
            <a:custGeom>
              <a:avLst/>
              <a:gdLst/>
              <a:ahLst/>
              <a:cxnLst/>
              <a:rect l="l" t="t" r="r" b="b"/>
              <a:pathLst>
                <a:path w="534349" h="449183">
                  <a:moveTo>
                    <a:pt x="114477" y="0"/>
                  </a:moveTo>
                  <a:lnTo>
                    <a:pt x="419872" y="0"/>
                  </a:lnTo>
                  <a:cubicBezTo>
                    <a:pt x="483096" y="0"/>
                    <a:pt x="534349" y="51253"/>
                    <a:pt x="534349" y="114477"/>
                  </a:cubicBezTo>
                  <a:lnTo>
                    <a:pt x="534349" y="334706"/>
                  </a:lnTo>
                  <a:cubicBezTo>
                    <a:pt x="534349" y="365067"/>
                    <a:pt x="522288" y="394185"/>
                    <a:pt x="500820" y="415653"/>
                  </a:cubicBezTo>
                  <a:cubicBezTo>
                    <a:pt x="479351" y="437122"/>
                    <a:pt x="450233" y="449183"/>
                    <a:pt x="419872" y="449183"/>
                  </a:cubicBezTo>
                  <a:lnTo>
                    <a:pt x="114477" y="449183"/>
                  </a:lnTo>
                  <a:cubicBezTo>
                    <a:pt x="84116" y="449183"/>
                    <a:pt x="54998" y="437122"/>
                    <a:pt x="33530" y="415653"/>
                  </a:cubicBezTo>
                  <a:cubicBezTo>
                    <a:pt x="12061" y="394185"/>
                    <a:pt x="0" y="365067"/>
                    <a:pt x="0" y="334706"/>
                  </a:cubicBezTo>
                  <a:lnTo>
                    <a:pt x="0" y="114477"/>
                  </a:lnTo>
                  <a:cubicBezTo>
                    <a:pt x="0" y="51253"/>
                    <a:pt x="51253" y="0"/>
                    <a:pt x="114477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8470">
                    <a:alpha val="100000"/>
                  </a:srgbClr>
                </a:gs>
                <a:gs pos="100000">
                  <a:srgbClr val="015C62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CA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534349" cy="4872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 rot="-2700000">
            <a:off x="14812675" y="-509076"/>
            <a:ext cx="3722993" cy="1933731"/>
            <a:chOff x="0" y="0"/>
            <a:chExt cx="980541" cy="509295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980541" cy="509295"/>
            </a:xfrm>
            <a:custGeom>
              <a:avLst/>
              <a:gdLst/>
              <a:ahLst/>
              <a:cxnLst/>
              <a:rect l="l" t="t" r="r" b="b"/>
              <a:pathLst>
                <a:path w="980541" h="509295">
                  <a:moveTo>
                    <a:pt x="62385" y="0"/>
                  </a:moveTo>
                  <a:lnTo>
                    <a:pt x="918157" y="0"/>
                  </a:lnTo>
                  <a:cubicBezTo>
                    <a:pt x="952611" y="0"/>
                    <a:pt x="980541" y="27931"/>
                    <a:pt x="980541" y="62385"/>
                  </a:cubicBezTo>
                  <a:lnTo>
                    <a:pt x="980541" y="446911"/>
                  </a:lnTo>
                  <a:cubicBezTo>
                    <a:pt x="980541" y="481365"/>
                    <a:pt x="952611" y="509295"/>
                    <a:pt x="918157" y="509295"/>
                  </a:cubicBezTo>
                  <a:lnTo>
                    <a:pt x="62385" y="509295"/>
                  </a:lnTo>
                  <a:cubicBezTo>
                    <a:pt x="27931" y="509295"/>
                    <a:pt x="0" y="481365"/>
                    <a:pt x="0" y="446911"/>
                  </a:cubicBezTo>
                  <a:lnTo>
                    <a:pt x="0" y="62385"/>
                  </a:lnTo>
                  <a:cubicBezTo>
                    <a:pt x="0" y="27931"/>
                    <a:pt x="27931" y="0"/>
                    <a:pt x="62385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8470">
                    <a:alpha val="100000"/>
                  </a:srgbClr>
                </a:gs>
                <a:gs pos="100000">
                  <a:srgbClr val="015C62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CA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980541" cy="5473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 rot="-2700000">
            <a:off x="13421562" y="-490079"/>
            <a:ext cx="3798192" cy="1234275"/>
            <a:chOff x="0" y="0"/>
            <a:chExt cx="1000347" cy="325076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000347" cy="325076"/>
            </a:xfrm>
            <a:custGeom>
              <a:avLst/>
              <a:gdLst/>
              <a:ahLst/>
              <a:cxnLst/>
              <a:rect l="l" t="t" r="r" b="b"/>
              <a:pathLst>
                <a:path w="1000347" h="325076">
                  <a:moveTo>
                    <a:pt x="61150" y="0"/>
                  </a:moveTo>
                  <a:lnTo>
                    <a:pt x="939198" y="0"/>
                  </a:lnTo>
                  <a:cubicBezTo>
                    <a:pt x="972969" y="0"/>
                    <a:pt x="1000347" y="27378"/>
                    <a:pt x="1000347" y="61150"/>
                  </a:cubicBezTo>
                  <a:lnTo>
                    <a:pt x="1000347" y="263927"/>
                  </a:lnTo>
                  <a:cubicBezTo>
                    <a:pt x="1000347" y="297699"/>
                    <a:pt x="972969" y="325076"/>
                    <a:pt x="939198" y="325076"/>
                  </a:cubicBezTo>
                  <a:lnTo>
                    <a:pt x="61150" y="325076"/>
                  </a:lnTo>
                  <a:cubicBezTo>
                    <a:pt x="27378" y="325076"/>
                    <a:pt x="0" y="297699"/>
                    <a:pt x="0" y="263927"/>
                  </a:cubicBezTo>
                  <a:lnTo>
                    <a:pt x="0" y="61150"/>
                  </a:lnTo>
                  <a:cubicBezTo>
                    <a:pt x="0" y="27378"/>
                    <a:pt x="27378" y="0"/>
                    <a:pt x="6115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8470">
                    <a:alpha val="100000"/>
                  </a:srgbClr>
                </a:gs>
                <a:gs pos="100000">
                  <a:srgbClr val="015C62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CA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1000347" cy="3631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7087834" y="6356736"/>
            <a:ext cx="3307715" cy="6134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  <a:spcBef>
                <a:spcPct val="0"/>
              </a:spcBef>
            </a:pPr>
            <a:r>
              <a:rPr lang="en-US" sz="359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Interpretation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4519692" y="7617895"/>
            <a:ext cx="9248617" cy="15430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694" lvl="1" indent="-323847" algn="l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Performs better than random (AUC &gt; 0.5)</a:t>
            </a:r>
          </a:p>
          <a:p>
            <a:pPr marL="647694" lvl="1" indent="-323847" algn="l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Captures meaningful clinical patterns</a:t>
            </a:r>
          </a:p>
          <a:p>
            <a:pPr marL="647694" lvl="1" indent="-323847" algn="l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Predicting readmissions remains a complex task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3" name="AutoShape 3"/>
          <p:cNvSpPr/>
          <p:nvPr/>
        </p:nvSpPr>
        <p:spPr>
          <a:xfrm flipH="1">
            <a:off x="-624531" y="-439149"/>
            <a:ext cx="9803012" cy="10037626"/>
          </a:xfrm>
          <a:prstGeom prst="line">
            <a:avLst/>
          </a:prstGeom>
          <a:ln w="57150" cap="rnd">
            <a:gradFill>
              <a:gsLst>
                <a:gs pos="0">
                  <a:srgbClr val="008470">
                    <a:alpha val="100000"/>
                  </a:srgbClr>
                </a:gs>
                <a:gs pos="100000">
                  <a:srgbClr val="015C62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CA"/>
          </a:p>
        </p:txBody>
      </p:sp>
      <p:sp>
        <p:nvSpPr>
          <p:cNvPr id="4" name="TextBox 4"/>
          <p:cNvSpPr txBox="1"/>
          <p:nvPr/>
        </p:nvSpPr>
        <p:spPr>
          <a:xfrm>
            <a:off x="595094" y="895350"/>
            <a:ext cx="8982512" cy="12268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80"/>
              </a:lnSpc>
            </a:pPr>
            <a:r>
              <a:rPr lang="en-US" sz="7200" b="1" spc="-288">
                <a:solidFill>
                  <a:srgbClr val="016465"/>
                </a:solidFill>
                <a:latin typeface="Libre Franklin Bold"/>
                <a:ea typeface="Libre Franklin Bold"/>
                <a:cs typeface="Libre Franklin Bold"/>
                <a:sym typeface="Libre Franklin Bold"/>
              </a:rPr>
              <a:t>Confusion Matrix</a:t>
            </a:r>
          </a:p>
        </p:txBody>
      </p:sp>
      <p:grpSp>
        <p:nvGrpSpPr>
          <p:cNvPr id="5" name="Group 5"/>
          <p:cNvGrpSpPr/>
          <p:nvPr/>
        </p:nvGrpSpPr>
        <p:grpSpPr>
          <a:xfrm rot="-2700000">
            <a:off x="17279842" y="1184795"/>
            <a:ext cx="2028857" cy="1705492"/>
            <a:chOff x="0" y="0"/>
            <a:chExt cx="534349" cy="44918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34349" cy="449183"/>
            </a:xfrm>
            <a:custGeom>
              <a:avLst/>
              <a:gdLst/>
              <a:ahLst/>
              <a:cxnLst/>
              <a:rect l="l" t="t" r="r" b="b"/>
              <a:pathLst>
                <a:path w="534349" h="449183">
                  <a:moveTo>
                    <a:pt x="114477" y="0"/>
                  </a:moveTo>
                  <a:lnTo>
                    <a:pt x="419872" y="0"/>
                  </a:lnTo>
                  <a:cubicBezTo>
                    <a:pt x="483096" y="0"/>
                    <a:pt x="534349" y="51253"/>
                    <a:pt x="534349" y="114477"/>
                  </a:cubicBezTo>
                  <a:lnTo>
                    <a:pt x="534349" y="334706"/>
                  </a:lnTo>
                  <a:cubicBezTo>
                    <a:pt x="534349" y="365067"/>
                    <a:pt x="522288" y="394185"/>
                    <a:pt x="500820" y="415653"/>
                  </a:cubicBezTo>
                  <a:cubicBezTo>
                    <a:pt x="479351" y="437122"/>
                    <a:pt x="450233" y="449183"/>
                    <a:pt x="419872" y="449183"/>
                  </a:cubicBezTo>
                  <a:lnTo>
                    <a:pt x="114477" y="449183"/>
                  </a:lnTo>
                  <a:cubicBezTo>
                    <a:pt x="84116" y="449183"/>
                    <a:pt x="54998" y="437122"/>
                    <a:pt x="33530" y="415653"/>
                  </a:cubicBezTo>
                  <a:cubicBezTo>
                    <a:pt x="12061" y="394185"/>
                    <a:pt x="0" y="365067"/>
                    <a:pt x="0" y="334706"/>
                  </a:cubicBezTo>
                  <a:lnTo>
                    <a:pt x="0" y="114477"/>
                  </a:lnTo>
                  <a:cubicBezTo>
                    <a:pt x="0" y="51253"/>
                    <a:pt x="51253" y="0"/>
                    <a:pt x="114477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8470">
                    <a:alpha val="100000"/>
                  </a:srgbClr>
                </a:gs>
                <a:gs pos="100000">
                  <a:srgbClr val="015C62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CA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34349" cy="4872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-2700000">
            <a:off x="14820956" y="-512506"/>
            <a:ext cx="4040902" cy="2724654"/>
            <a:chOff x="0" y="0"/>
            <a:chExt cx="1064270" cy="71760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064271" cy="717604"/>
            </a:xfrm>
            <a:custGeom>
              <a:avLst/>
              <a:gdLst/>
              <a:ahLst/>
              <a:cxnLst/>
              <a:rect l="l" t="t" r="r" b="b"/>
              <a:pathLst>
                <a:path w="1064271" h="717604">
                  <a:moveTo>
                    <a:pt x="57477" y="0"/>
                  </a:moveTo>
                  <a:lnTo>
                    <a:pt x="1006794" y="0"/>
                  </a:lnTo>
                  <a:cubicBezTo>
                    <a:pt x="1022038" y="0"/>
                    <a:pt x="1036657" y="6056"/>
                    <a:pt x="1047436" y="16835"/>
                  </a:cubicBezTo>
                  <a:cubicBezTo>
                    <a:pt x="1058215" y="27613"/>
                    <a:pt x="1064271" y="42233"/>
                    <a:pt x="1064271" y="57477"/>
                  </a:cubicBezTo>
                  <a:lnTo>
                    <a:pt x="1064271" y="660128"/>
                  </a:lnTo>
                  <a:cubicBezTo>
                    <a:pt x="1064271" y="675372"/>
                    <a:pt x="1058215" y="689991"/>
                    <a:pt x="1047436" y="700770"/>
                  </a:cubicBezTo>
                  <a:cubicBezTo>
                    <a:pt x="1036657" y="711549"/>
                    <a:pt x="1022038" y="717604"/>
                    <a:pt x="1006794" y="717604"/>
                  </a:cubicBezTo>
                  <a:lnTo>
                    <a:pt x="57477" y="717604"/>
                  </a:lnTo>
                  <a:cubicBezTo>
                    <a:pt x="42233" y="717604"/>
                    <a:pt x="27613" y="711549"/>
                    <a:pt x="16835" y="700770"/>
                  </a:cubicBezTo>
                  <a:cubicBezTo>
                    <a:pt x="6056" y="689991"/>
                    <a:pt x="0" y="675372"/>
                    <a:pt x="0" y="660128"/>
                  </a:cubicBezTo>
                  <a:lnTo>
                    <a:pt x="0" y="57477"/>
                  </a:lnTo>
                  <a:cubicBezTo>
                    <a:pt x="0" y="42233"/>
                    <a:pt x="6056" y="27613"/>
                    <a:pt x="16835" y="16835"/>
                  </a:cubicBezTo>
                  <a:cubicBezTo>
                    <a:pt x="27613" y="6056"/>
                    <a:pt x="42233" y="0"/>
                    <a:pt x="57477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8470">
                    <a:alpha val="100000"/>
                  </a:srgbClr>
                </a:gs>
                <a:gs pos="100000">
                  <a:srgbClr val="015C62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CA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1064270" cy="7557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 rot="-2700000">
            <a:off x="12802256" y="-704772"/>
            <a:ext cx="4328570" cy="1705492"/>
            <a:chOff x="0" y="0"/>
            <a:chExt cx="1140035" cy="44918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140035" cy="449183"/>
            </a:xfrm>
            <a:custGeom>
              <a:avLst/>
              <a:gdLst/>
              <a:ahLst/>
              <a:cxnLst/>
              <a:rect l="l" t="t" r="r" b="b"/>
              <a:pathLst>
                <a:path w="1140035" h="449183">
                  <a:moveTo>
                    <a:pt x="53657" y="0"/>
                  </a:moveTo>
                  <a:lnTo>
                    <a:pt x="1086378" y="0"/>
                  </a:lnTo>
                  <a:cubicBezTo>
                    <a:pt x="1100609" y="0"/>
                    <a:pt x="1114257" y="5653"/>
                    <a:pt x="1124319" y="15716"/>
                  </a:cubicBezTo>
                  <a:cubicBezTo>
                    <a:pt x="1134382" y="25778"/>
                    <a:pt x="1140035" y="39426"/>
                    <a:pt x="1140035" y="53657"/>
                  </a:cubicBezTo>
                  <a:lnTo>
                    <a:pt x="1140035" y="395526"/>
                  </a:lnTo>
                  <a:cubicBezTo>
                    <a:pt x="1140035" y="425160"/>
                    <a:pt x="1116012" y="449183"/>
                    <a:pt x="1086378" y="449183"/>
                  </a:cubicBezTo>
                  <a:lnTo>
                    <a:pt x="53657" y="449183"/>
                  </a:lnTo>
                  <a:cubicBezTo>
                    <a:pt x="39426" y="449183"/>
                    <a:pt x="25778" y="443530"/>
                    <a:pt x="15716" y="433467"/>
                  </a:cubicBezTo>
                  <a:cubicBezTo>
                    <a:pt x="5653" y="423405"/>
                    <a:pt x="0" y="409757"/>
                    <a:pt x="0" y="395526"/>
                  </a:cubicBezTo>
                  <a:lnTo>
                    <a:pt x="0" y="53657"/>
                  </a:lnTo>
                  <a:cubicBezTo>
                    <a:pt x="0" y="39426"/>
                    <a:pt x="5653" y="25778"/>
                    <a:pt x="15716" y="15716"/>
                  </a:cubicBezTo>
                  <a:cubicBezTo>
                    <a:pt x="25778" y="5653"/>
                    <a:pt x="39426" y="0"/>
                    <a:pt x="53657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8470">
                    <a:alpha val="100000"/>
                  </a:srgbClr>
                </a:gs>
                <a:gs pos="100000">
                  <a:srgbClr val="015C62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CA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1140035" cy="4872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8868628" y="1498950"/>
            <a:ext cx="1709812" cy="538591"/>
          </a:xfrm>
          <a:custGeom>
            <a:avLst/>
            <a:gdLst/>
            <a:ahLst/>
            <a:cxnLst/>
            <a:rect l="l" t="t" r="r" b="b"/>
            <a:pathLst>
              <a:path w="1709812" h="538591">
                <a:moveTo>
                  <a:pt x="0" y="0"/>
                </a:moveTo>
                <a:lnTo>
                  <a:pt x="1709811" y="0"/>
                </a:lnTo>
                <a:lnTo>
                  <a:pt x="1709811" y="538590"/>
                </a:lnTo>
                <a:lnTo>
                  <a:pt x="0" y="53859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15" name="Group 15"/>
          <p:cNvGrpSpPr/>
          <p:nvPr/>
        </p:nvGrpSpPr>
        <p:grpSpPr>
          <a:xfrm>
            <a:off x="9393829" y="4777541"/>
            <a:ext cx="7706074" cy="4722874"/>
            <a:chOff x="0" y="0"/>
            <a:chExt cx="2029583" cy="1243884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029583" cy="1243884"/>
            </a:xfrm>
            <a:custGeom>
              <a:avLst/>
              <a:gdLst/>
              <a:ahLst/>
              <a:cxnLst/>
              <a:rect l="l" t="t" r="r" b="b"/>
              <a:pathLst>
                <a:path w="2029583" h="1243884">
                  <a:moveTo>
                    <a:pt x="45209" y="0"/>
                  </a:moveTo>
                  <a:lnTo>
                    <a:pt x="1984374" y="0"/>
                  </a:lnTo>
                  <a:cubicBezTo>
                    <a:pt x="2009342" y="0"/>
                    <a:pt x="2029583" y="20241"/>
                    <a:pt x="2029583" y="45209"/>
                  </a:cubicBezTo>
                  <a:lnTo>
                    <a:pt x="2029583" y="1198675"/>
                  </a:lnTo>
                  <a:cubicBezTo>
                    <a:pt x="2029583" y="1223644"/>
                    <a:pt x="2009342" y="1243884"/>
                    <a:pt x="1984374" y="1243884"/>
                  </a:cubicBezTo>
                  <a:lnTo>
                    <a:pt x="45209" y="1243884"/>
                  </a:lnTo>
                  <a:cubicBezTo>
                    <a:pt x="20241" y="1243884"/>
                    <a:pt x="0" y="1223644"/>
                    <a:pt x="0" y="1198675"/>
                  </a:cubicBezTo>
                  <a:lnTo>
                    <a:pt x="0" y="45209"/>
                  </a:lnTo>
                  <a:cubicBezTo>
                    <a:pt x="0" y="20241"/>
                    <a:pt x="20241" y="0"/>
                    <a:pt x="45209" y="0"/>
                  </a:cubicBezTo>
                  <a:close/>
                </a:path>
              </a:pathLst>
            </a:custGeom>
            <a:solidFill>
              <a:srgbClr val="00806E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2029583" cy="12819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8" name="Freeform 18"/>
          <p:cNvSpPr/>
          <p:nvPr/>
        </p:nvSpPr>
        <p:spPr>
          <a:xfrm>
            <a:off x="9723534" y="5143500"/>
            <a:ext cx="6970558" cy="4114800"/>
          </a:xfrm>
          <a:custGeom>
            <a:avLst/>
            <a:gdLst/>
            <a:ahLst/>
            <a:cxnLst/>
            <a:rect l="l" t="t" r="r" b="b"/>
            <a:pathLst>
              <a:path w="6970558" h="4114800">
                <a:moveTo>
                  <a:pt x="0" y="0"/>
                </a:moveTo>
                <a:lnTo>
                  <a:pt x="6970558" y="0"/>
                </a:lnTo>
                <a:lnTo>
                  <a:pt x="69705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4157" r="-4157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9" name="TextBox 19"/>
          <p:cNvSpPr txBox="1"/>
          <p:nvPr/>
        </p:nvSpPr>
        <p:spPr>
          <a:xfrm>
            <a:off x="786297" y="2484867"/>
            <a:ext cx="7681694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079"/>
              </a:lnSpc>
            </a:pPr>
            <a:r>
              <a:rPr lang="en-US" sz="3399" b="1" spc="-101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Key Observations: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738001" y="3342117"/>
            <a:ext cx="14666120" cy="47809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1" lvl="1" indent="-367026" algn="l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Model predicts “No Readmission” more accurately</a:t>
            </a:r>
          </a:p>
          <a:p>
            <a:pPr marL="734051" lvl="1" indent="-367026" algn="l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Struggles with true readmissions (as expected with imbalanced data)</a:t>
            </a:r>
          </a:p>
          <a:p>
            <a:pPr algn="l">
              <a:lnSpc>
                <a:spcPts val="4759"/>
              </a:lnSpc>
            </a:pPr>
            <a:endParaRPr lang="en-US" sz="3399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4759"/>
              </a:lnSpc>
            </a:pPr>
            <a:r>
              <a:rPr lang="en-US" sz="339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Could be improved with:</a:t>
            </a:r>
          </a:p>
          <a:p>
            <a:pPr marL="734051" lvl="1" indent="-367026" algn="l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Oversampling</a:t>
            </a:r>
          </a:p>
          <a:p>
            <a:pPr marL="734051" lvl="1" indent="-367026" algn="l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SMOTE</a:t>
            </a:r>
          </a:p>
          <a:p>
            <a:pPr marL="734051" lvl="1" indent="-367026" algn="l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Additional clinical features</a:t>
            </a:r>
          </a:p>
          <a:p>
            <a:pPr marL="734051" lvl="1" indent="-367026" algn="l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Different model architecture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 rot="-2700000">
            <a:off x="11510158" y="2527140"/>
            <a:ext cx="8147102" cy="2724654"/>
            <a:chOff x="0" y="0"/>
            <a:chExt cx="2145739" cy="71760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145739" cy="717604"/>
            </a:xfrm>
            <a:custGeom>
              <a:avLst/>
              <a:gdLst/>
              <a:ahLst/>
              <a:cxnLst/>
              <a:rect l="l" t="t" r="r" b="b"/>
              <a:pathLst>
                <a:path w="2145739" h="717604">
                  <a:moveTo>
                    <a:pt x="28508" y="0"/>
                  </a:moveTo>
                  <a:lnTo>
                    <a:pt x="2117231" y="0"/>
                  </a:lnTo>
                  <a:cubicBezTo>
                    <a:pt x="2132975" y="0"/>
                    <a:pt x="2145739" y="12763"/>
                    <a:pt x="2145739" y="28508"/>
                  </a:cubicBezTo>
                  <a:lnTo>
                    <a:pt x="2145739" y="689096"/>
                  </a:lnTo>
                  <a:cubicBezTo>
                    <a:pt x="2145739" y="704841"/>
                    <a:pt x="2132975" y="717604"/>
                    <a:pt x="2117231" y="717604"/>
                  </a:cubicBezTo>
                  <a:lnTo>
                    <a:pt x="28508" y="717604"/>
                  </a:lnTo>
                  <a:cubicBezTo>
                    <a:pt x="12763" y="717604"/>
                    <a:pt x="0" y="704841"/>
                    <a:pt x="0" y="689096"/>
                  </a:cubicBezTo>
                  <a:lnTo>
                    <a:pt x="0" y="28508"/>
                  </a:lnTo>
                  <a:cubicBezTo>
                    <a:pt x="0" y="12763"/>
                    <a:pt x="12763" y="0"/>
                    <a:pt x="28508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8470">
                    <a:alpha val="100000"/>
                  </a:srgbClr>
                </a:gs>
                <a:gs pos="100000">
                  <a:srgbClr val="015C62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145739" cy="7557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 rot="-2700000">
            <a:off x="12766748" y="-1691839"/>
            <a:ext cx="10359769" cy="2724654"/>
            <a:chOff x="0" y="0"/>
            <a:chExt cx="2728499" cy="71760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728499" cy="717604"/>
            </a:xfrm>
            <a:custGeom>
              <a:avLst/>
              <a:gdLst/>
              <a:ahLst/>
              <a:cxnLst/>
              <a:rect l="l" t="t" r="r" b="b"/>
              <a:pathLst>
                <a:path w="2728499" h="717604">
                  <a:moveTo>
                    <a:pt x="22419" y="0"/>
                  </a:moveTo>
                  <a:lnTo>
                    <a:pt x="2706080" y="0"/>
                  </a:lnTo>
                  <a:cubicBezTo>
                    <a:pt x="2718462" y="0"/>
                    <a:pt x="2728499" y="10037"/>
                    <a:pt x="2728499" y="22419"/>
                  </a:cubicBezTo>
                  <a:lnTo>
                    <a:pt x="2728499" y="695185"/>
                  </a:lnTo>
                  <a:cubicBezTo>
                    <a:pt x="2728499" y="701131"/>
                    <a:pt x="2726137" y="706834"/>
                    <a:pt x="2721932" y="711038"/>
                  </a:cubicBezTo>
                  <a:cubicBezTo>
                    <a:pt x="2717728" y="715242"/>
                    <a:pt x="2712026" y="717604"/>
                    <a:pt x="2706080" y="717604"/>
                  </a:cubicBezTo>
                  <a:lnTo>
                    <a:pt x="22419" y="717604"/>
                  </a:lnTo>
                  <a:cubicBezTo>
                    <a:pt x="16473" y="717604"/>
                    <a:pt x="10771" y="715242"/>
                    <a:pt x="6566" y="711038"/>
                  </a:cubicBezTo>
                  <a:cubicBezTo>
                    <a:pt x="2362" y="706834"/>
                    <a:pt x="0" y="701131"/>
                    <a:pt x="0" y="695185"/>
                  </a:cubicBezTo>
                  <a:lnTo>
                    <a:pt x="0" y="22419"/>
                  </a:lnTo>
                  <a:cubicBezTo>
                    <a:pt x="0" y="16473"/>
                    <a:pt x="2362" y="10771"/>
                    <a:pt x="6566" y="6566"/>
                  </a:cubicBezTo>
                  <a:cubicBezTo>
                    <a:pt x="10771" y="2362"/>
                    <a:pt x="16473" y="0"/>
                    <a:pt x="22419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8470">
                    <a:alpha val="100000"/>
                  </a:srgbClr>
                </a:gs>
                <a:gs pos="100000">
                  <a:srgbClr val="015C62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CA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2728499" cy="7557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 rot="-2700000">
            <a:off x="13612238" y="8036738"/>
            <a:ext cx="7641145" cy="2611702"/>
            <a:chOff x="0" y="0"/>
            <a:chExt cx="2012483" cy="687856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012483" cy="687856"/>
            </a:xfrm>
            <a:custGeom>
              <a:avLst/>
              <a:gdLst/>
              <a:ahLst/>
              <a:cxnLst/>
              <a:rect l="l" t="t" r="r" b="b"/>
              <a:pathLst>
                <a:path w="2012483" h="687856">
                  <a:moveTo>
                    <a:pt x="30396" y="0"/>
                  </a:moveTo>
                  <a:lnTo>
                    <a:pt x="1982087" y="0"/>
                  </a:lnTo>
                  <a:cubicBezTo>
                    <a:pt x="1990148" y="0"/>
                    <a:pt x="1997880" y="3202"/>
                    <a:pt x="2003580" y="8903"/>
                  </a:cubicBezTo>
                  <a:cubicBezTo>
                    <a:pt x="2009280" y="14603"/>
                    <a:pt x="2012483" y="22334"/>
                    <a:pt x="2012483" y="30396"/>
                  </a:cubicBezTo>
                  <a:lnTo>
                    <a:pt x="2012483" y="657460"/>
                  </a:lnTo>
                  <a:cubicBezTo>
                    <a:pt x="2012483" y="674247"/>
                    <a:pt x="1998874" y="687856"/>
                    <a:pt x="1982087" y="687856"/>
                  </a:cubicBezTo>
                  <a:lnTo>
                    <a:pt x="30396" y="687856"/>
                  </a:lnTo>
                  <a:cubicBezTo>
                    <a:pt x="22334" y="687856"/>
                    <a:pt x="14603" y="684653"/>
                    <a:pt x="8903" y="678953"/>
                  </a:cubicBezTo>
                  <a:cubicBezTo>
                    <a:pt x="3202" y="673253"/>
                    <a:pt x="0" y="665522"/>
                    <a:pt x="0" y="657460"/>
                  </a:cubicBezTo>
                  <a:lnTo>
                    <a:pt x="0" y="30396"/>
                  </a:lnTo>
                  <a:cubicBezTo>
                    <a:pt x="0" y="22334"/>
                    <a:pt x="3202" y="14603"/>
                    <a:pt x="8903" y="8903"/>
                  </a:cubicBezTo>
                  <a:cubicBezTo>
                    <a:pt x="14603" y="3202"/>
                    <a:pt x="22334" y="0"/>
                    <a:pt x="30396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8470">
                    <a:alpha val="100000"/>
                  </a:srgbClr>
                </a:gs>
                <a:gs pos="100000">
                  <a:srgbClr val="015C62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CA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2012483" cy="7259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 rot="-2700000">
            <a:off x="14737820" y="5592701"/>
            <a:ext cx="7017807" cy="1968818"/>
            <a:chOff x="0" y="0"/>
            <a:chExt cx="1848311" cy="518536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848311" cy="518536"/>
            </a:xfrm>
            <a:custGeom>
              <a:avLst/>
              <a:gdLst/>
              <a:ahLst/>
              <a:cxnLst/>
              <a:rect l="l" t="t" r="r" b="b"/>
              <a:pathLst>
                <a:path w="1848311" h="518536">
                  <a:moveTo>
                    <a:pt x="33095" y="0"/>
                  </a:moveTo>
                  <a:lnTo>
                    <a:pt x="1815216" y="0"/>
                  </a:lnTo>
                  <a:cubicBezTo>
                    <a:pt x="1823993" y="0"/>
                    <a:pt x="1832411" y="3487"/>
                    <a:pt x="1838618" y="9693"/>
                  </a:cubicBezTo>
                  <a:cubicBezTo>
                    <a:pt x="1844825" y="15900"/>
                    <a:pt x="1848311" y="24318"/>
                    <a:pt x="1848311" y="33095"/>
                  </a:cubicBezTo>
                  <a:lnTo>
                    <a:pt x="1848311" y="485441"/>
                  </a:lnTo>
                  <a:cubicBezTo>
                    <a:pt x="1848311" y="503719"/>
                    <a:pt x="1833494" y="518536"/>
                    <a:pt x="1815216" y="518536"/>
                  </a:cubicBezTo>
                  <a:lnTo>
                    <a:pt x="33095" y="518536"/>
                  </a:lnTo>
                  <a:cubicBezTo>
                    <a:pt x="14817" y="518536"/>
                    <a:pt x="0" y="503719"/>
                    <a:pt x="0" y="485441"/>
                  </a:cubicBezTo>
                  <a:lnTo>
                    <a:pt x="0" y="33095"/>
                  </a:lnTo>
                  <a:cubicBezTo>
                    <a:pt x="0" y="14817"/>
                    <a:pt x="14817" y="0"/>
                    <a:pt x="33095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8470">
                    <a:alpha val="100000"/>
                  </a:srgbClr>
                </a:gs>
                <a:gs pos="100000">
                  <a:srgbClr val="015C62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CA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1848311" cy="5566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2021455" y="8276768"/>
            <a:ext cx="4680357" cy="4680357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35628" y="35628"/>
              <a:ext cx="741543" cy="741543"/>
            </a:xfrm>
            <a:custGeom>
              <a:avLst/>
              <a:gdLst/>
              <a:ahLst/>
              <a:cxnLst/>
              <a:rect l="l" t="t" r="r" b="b"/>
              <a:pathLst>
                <a:path w="741543" h="741543">
                  <a:moveTo>
                    <a:pt x="431594" y="25194"/>
                  </a:moveTo>
                  <a:lnTo>
                    <a:pt x="716350" y="309950"/>
                  </a:lnTo>
                  <a:cubicBezTo>
                    <a:pt x="749941" y="343541"/>
                    <a:pt x="749941" y="398003"/>
                    <a:pt x="716350" y="431594"/>
                  </a:cubicBezTo>
                  <a:lnTo>
                    <a:pt x="431594" y="716350"/>
                  </a:lnTo>
                  <a:cubicBezTo>
                    <a:pt x="398003" y="749941"/>
                    <a:pt x="343541" y="749941"/>
                    <a:pt x="309950" y="716350"/>
                  </a:cubicBezTo>
                  <a:lnTo>
                    <a:pt x="25194" y="431594"/>
                  </a:lnTo>
                  <a:cubicBezTo>
                    <a:pt x="-8397" y="398003"/>
                    <a:pt x="-8397" y="343541"/>
                    <a:pt x="25194" y="309950"/>
                  </a:cubicBezTo>
                  <a:lnTo>
                    <a:pt x="309950" y="25194"/>
                  </a:lnTo>
                  <a:cubicBezTo>
                    <a:pt x="343541" y="-8397"/>
                    <a:pt x="398003" y="-8397"/>
                    <a:pt x="431594" y="25194"/>
                  </a:cubicBezTo>
                  <a:close/>
                </a:path>
              </a:pathLst>
            </a:custGeom>
            <a:gradFill rotWithShape="1">
              <a:gsLst>
                <a:gs pos="0">
                  <a:srgbClr val="008470">
                    <a:alpha val="100000"/>
                  </a:srgbClr>
                </a:gs>
                <a:gs pos="100000">
                  <a:srgbClr val="015C62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CA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8" name="Freeform 18"/>
          <p:cNvSpPr/>
          <p:nvPr/>
        </p:nvSpPr>
        <p:spPr>
          <a:xfrm>
            <a:off x="10330673" y="8716036"/>
            <a:ext cx="8424255" cy="1253108"/>
          </a:xfrm>
          <a:custGeom>
            <a:avLst/>
            <a:gdLst/>
            <a:ahLst/>
            <a:cxnLst/>
            <a:rect l="l" t="t" r="r" b="b"/>
            <a:pathLst>
              <a:path w="8424255" h="1253108">
                <a:moveTo>
                  <a:pt x="0" y="0"/>
                </a:moveTo>
                <a:lnTo>
                  <a:pt x="8424255" y="0"/>
                </a:lnTo>
                <a:lnTo>
                  <a:pt x="8424255" y="1253108"/>
                </a:lnTo>
                <a:lnTo>
                  <a:pt x="0" y="125310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19" name="Group 19"/>
          <p:cNvGrpSpPr>
            <a:grpSpLocks noChangeAspect="1"/>
          </p:cNvGrpSpPr>
          <p:nvPr/>
        </p:nvGrpSpPr>
        <p:grpSpPr>
          <a:xfrm rot="214341">
            <a:off x="12551220" y="752069"/>
            <a:ext cx="4438766" cy="8782862"/>
            <a:chOff x="0" y="0"/>
            <a:chExt cx="2620010" cy="5184140"/>
          </a:xfrm>
        </p:grpSpPr>
        <p:sp>
          <p:nvSpPr>
            <p:cNvPr id="20" name="Freeform 20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185420" y="156210"/>
              <a:ext cx="2250453" cy="4876800"/>
            </a:xfrm>
            <a:custGeom>
              <a:avLst/>
              <a:gdLst/>
              <a:ahLst/>
              <a:cxnLst/>
              <a:rect l="l" t="t" r="r" b="b"/>
              <a:pathLst>
                <a:path w="2250453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4"/>
              <a:stretch>
                <a:fillRect l="-130443" r="-94408"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1579738" y="187960"/>
              <a:ext cx="63785" cy="63501"/>
            </a:xfrm>
            <a:custGeom>
              <a:avLst/>
              <a:gdLst/>
              <a:ahLst/>
              <a:cxnLst/>
              <a:rect l="l" t="t" r="r" b="b"/>
              <a:pathLst>
                <a:path w="63785" h="63501">
                  <a:moveTo>
                    <a:pt x="31892" y="0"/>
                  </a:moveTo>
                  <a:cubicBezTo>
                    <a:pt x="20515" y="-51"/>
                    <a:pt x="9980" y="5989"/>
                    <a:pt x="4277" y="15834"/>
                  </a:cubicBezTo>
                  <a:cubicBezTo>
                    <a:pt x="-1426" y="25678"/>
                    <a:pt x="-1426" y="37822"/>
                    <a:pt x="4277" y="47666"/>
                  </a:cubicBezTo>
                  <a:cubicBezTo>
                    <a:pt x="9980" y="57511"/>
                    <a:pt x="20515" y="63551"/>
                    <a:pt x="31892" y="63500"/>
                  </a:cubicBezTo>
                  <a:cubicBezTo>
                    <a:pt x="43269" y="63551"/>
                    <a:pt x="53804" y="57511"/>
                    <a:pt x="59507" y="47666"/>
                  </a:cubicBezTo>
                  <a:cubicBezTo>
                    <a:pt x="65210" y="37822"/>
                    <a:pt x="65210" y="25678"/>
                    <a:pt x="59507" y="15834"/>
                  </a:cubicBezTo>
                  <a:cubicBezTo>
                    <a:pt x="53804" y="5989"/>
                    <a:pt x="43269" y="-51"/>
                    <a:pt x="31892" y="0"/>
                  </a:cubicBezTo>
                  <a:close/>
                </a:path>
              </a:pathLst>
            </a:custGeom>
            <a:solidFill>
              <a:srgbClr val="555555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24" name="Freeform 24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25" name="Freeform 25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26" name="Freeform 26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27" name="Freeform 27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28" name="Freeform 28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29" name="AutoShape 29"/>
          <p:cNvSpPr/>
          <p:nvPr/>
        </p:nvSpPr>
        <p:spPr>
          <a:xfrm flipH="1">
            <a:off x="-624531" y="-439149"/>
            <a:ext cx="9803012" cy="10037626"/>
          </a:xfrm>
          <a:prstGeom prst="line">
            <a:avLst/>
          </a:prstGeom>
          <a:ln w="57150" cap="rnd">
            <a:gradFill>
              <a:gsLst>
                <a:gs pos="0">
                  <a:srgbClr val="008470">
                    <a:alpha val="100000"/>
                  </a:srgbClr>
                </a:gs>
                <a:gs pos="100000">
                  <a:srgbClr val="015C62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CA"/>
          </a:p>
        </p:txBody>
      </p:sp>
      <p:sp>
        <p:nvSpPr>
          <p:cNvPr id="30" name="TextBox 30"/>
          <p:cNvSpPr txBox="1"/>
          <p:nvPr/>
        </p:nvSpPr>
        <p:spPr>
          <a:xfrm>
            <a:off x="1028700" y="2747185"/>
            <a:ext cx="9811164" cy="12268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80"/>
              </a:lnSpc>
            </a:pPr>
            <a:r>
              <a:rPr lang="en-US" sz="7200" b="1" spc="-288">
                <a:solidFill>
                  <a:srgbClr val="016465"/>
                </a:solidFill>
                <a:latin typeface="Libre Franklin Bold"/>
                <a:ea typeface="Libre Franklin Bold"/>
                <a:cs typeface="Libre Franklin Bold"/>
                <a:sym typeface="Libre Franklin Bold"/>
              </a:rPr>
              <a:t>ROC Curve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028700" y="4206065"/>
            <a:ext cx="10080853" cy="3448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199"/>
              </a:lnSpc>
            </a:pPr>
            <a:r>
              <a:rPr lang="en-US" sz="3499" b="1" spc="-104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Indicates moderate discrimination ability:</a:t>
            </a:r>
          </a:p>
          <a:p>
            <a:pPr algn="just">
              <a:lnSpc>
                <a:spcPts val="4199"/>
              </a:lnSpc>
            </a:pPr>
            <a:endParaRPr lang="en-US" sz="3499" b="1" spc="-104">
              <a:solidFill>
                <a:srgbClr val="000000"/>
              </a:solidFill>
              <a:latin typeface="Aileron Bold"/>
              <a:ea typeface="Aileron Bold"/>
              <a:cs typeface="Aileron Bold"/>
              <a:sym typeface="Aileron Bold"/>
            </a:endParaRPr>
          </a:p>
          <a:p>
            <a:pPr marL="690881" lvl="1" indent="-345440" algn="just">
              <a:lnSpc>
                <a:spcPts val="3840"/>
              </a:lnSpc>
              <a:buFont typeface="Arial"/>
              <a:buChar char="•"/>
            </a:pPr>
            <a:r>
              <a:rPr lang="en-US" sz="3200" spc="-96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The model can distinguish between patients likely to be readmitted and those not likely</a:t>
            </a:r>
          </a:p>
          <a:p>
            <a:pPr algn="just">
              <a:lnSpc>
                <a:spcPts val="3840"/>
              </a:lnSpc>
            </a:pPr>
            <a:endParaRPr lang="en-US" sz="3200" spc="-96">
              <a:solidFill>
                <a:srgbClr val="000000"/>
              </a:solidFill>
              <a:latin typeface="Aileron"/>
              <a:ea typeface="Aileron"/>
              <a:cs typeface="Aileron"/>
              <a:sym typeface="Aileron"/>
            </a:endParaRPr>
          </a:p>
          <a:p>
            <a:pPr marL="690881" lvl="1" indent="-345440" algn="just">
              <a:lnSpc>
                <a:spcPts val="3840"/>
              </a:lnSpc>
              <a:buFont typeface="Arial"/>
              <a:buChar char="•"/>
            </a:pPr>
            <a:r>
              <a:rPr lang="en-US" sz="3200" spc="-96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Further improvements could increase sensitivity</a:t>
            </a:r>
          </a:p>
          <a:p>
            <a:pPr algn="just">
              <a:lnSpc>
                <a:spcPts val="3600"/>
              </a:lnSpc>
            </a:pPr>
            <a:endParaRPr lang="en-US" sz="3200" spc="-96">
              <a:solidFill>
                <a:srgbClr val="000000"/>
              </a:solidFill>
              <a:latin typeface="Aileron"/>
              <a:ea typeface="Aileron"/>
              <a:cs typeface="Aileron"/>
              <a:sym typeface="Aileron"/>
            </a:endParaRPr>
          </a:p>
        </p:txBody>
      </p:sp>
      <p:sp>
        <p:nvSpPr>
          <p:cNvPr id="32" name="Freeform 32"/>
          <p:cNvSpPr/>
          <p:nvPr/>
        </p:nvSpPr>
        <p:spPr>
          <a:xfrm>
            <a:off x="705391" y="1458436"/>
            <a:ext cx="1709812" cy="538591"/>
          </a:xfrm>
          <a:custGeom>
            <a:avLst/>
            <a:gdLst/>
            <a:ahLst/>
            <a:cxnLst/>
            <a:rect l="l" t="t" r="r" b="b"/>
            <a:pathLst>
              <a:path w="1709812" h="538591">
                <a:moveTo>
                  <a:pt x="0" y="0"/>
                </a:moveTo>
                <a:lnTo>
                  <a:pt x="1709812" y="0"/>
                </a:lnTo>
                <a:lnTo>
                  <a:pt x="1709812" y="538591"/>
                </a:lnTo>
                <a:lnTo>
                  <a:pt x="0" y="53859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33" name="Freeform 33"/>
          <p:cNvSpPr/>
          <p:nvPr/>
        </p:nvSpPr>
        <p:spPr>
          <a:xfrm>
            <a:off x="8620862" y="8466323"/>
            <a:ext cx="1709812" cy="538591"/>
          </a:xfrm>
          <a:custGeom>
            <a:avLst/>
            <a:gdLst/>
            <a:ahLst/>
            <a:cxnLst/>
            <a:rect l="l" t="t" r="r" b="b"/>
            <a:pathLst>
              <a:path w="1709812" h="538591">
                <a:moveTo>
                  <a:pt x="0" y="0"/>
                </a:moveTo>
                <a:lnTo>
                  <a:pt x="1709811" y="0"/>
                </a:lnTo>
                <a:lnTo>
                  <a:pt x="1709811" y="538591"/>
                </a:lnTo>
                <a:lnTo>
                  <a:pt x="0" y="53859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759</Words>
  <Application>Microsoft Office PowerPoint</Application>
  <PresentationFormat>Custom</PresentationFormat>
  <Paragraphs>122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Aileron Bold</vt:lpstr>
      <vt:lpstr>Libre Franklin Bold</vt:lpstr>
      <vt:lpstr>Calibri</vt:lpstr>
      <vt:lpstr>Aileron</vt:lpstr>
      <vt:lpstr>Arial</vt:lpstr>
      <vt:lpstr>Canva Sans</vt:lpstr>
      <vt:lpstr>Canva Sans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Julie Anne Pa vel</dc:title>
  <dc:creator>Julie Anne Pavel</dc:creator>
  <cp:lastModifiedBy>Julie Anne Pavel</cp:lastModifiedBy>
  <cp:revision>1</cp:revision>
  <dcterms:created xsi:type="dcterms:W3CDTF">2006-08-16T00:00:00Z</dcterms:created>
  <dcterms:modified xsi:type="dcterms:W3CDTF">2025-12-09T04:03:12Z</dcterms:modified>
  <dc:identifier>DAG6-xbOmXM</dc:identifier>
</cp:coreProperties>
</file>